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iutadella 1" charset="1" panose="02060806000000090004"/>
      <p:regular r:id="rId10"/>
    </p:embeddedFont>
    <p:embeddedFont>
      <p:font typeface="Ciutadella 5" charset="1" panose="02060806000000090004"/>
      <p:regular r:id="rId11"/>
    </p:embeddedFont>
    <p:embeddedFont>
      <p:font typeface="Ciutadella 3" charset="1" panose="02060806000000090004"/>
      <p:regular r:id="rId12"/>
    </p:embeddedFont>
    <p:embeddedFont>
      <p:font typeface="Ciutadella 2" charset="1" panose="02060806000000090004"/>
      <p:regular r:id="rId13"/>
    </p:embeddedFont>
    <p:embeddedFont>
      <p:font typeface="Ciutadella 4" charset="1" panose="02060806000000090004"/>
      <p:regular r:id="rId14"/>
    </p:embeddedFont>
    <p:embeddedFont>
      <p:font typeface="Canva Sans" charset="1" panose="020B0503030501040103"/>
      <p:regular r:id="rId15"/>
    </p:embeddedFont>
    <p:embeddedFont>
      <p:font typeface="Canva Sans Bold" charset="1" panose="020B0803030501040103"/>
      <p:regular r:id="rId16"/>
    </p:embeddedFont>
    <p:embeddedFont>
      <p:font typeface="Canva Sans Italics" charset="1" panose="020B0503030501040103"/>
      <p:regular r:id="rId17"/>
    </p:embeddedFont>
    <p:embeddedFont>
      <p:font typeface="Canva Sans Bold Italics" charset="1" panose="020B0803030501040103"/>
      <p:regular r:id="rId18"/>
    </p:embeddedFont>
    <p:embeddedFont>
      <p:font typeface="Canva Sans Medium" charset="1" panose="020B0603030501040103"/>
      <p:regular r:id="rId19"/>
    </p:embeddedFont>
    <p:embeddedFont>
      <p:font typeface="Canva Sans Medium Italics" charset="1" panose="020B06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40" Target="slides/slide20.xml" Type="http://schemas.openxmlformats.org/officeDocument/2006/relationships/slide"/><Relationship Id="rId41" Target="slides/slide21.xml" Type="http://schemas.openxmlformats.org/officeDocument/2006/relationships/slide"/><Relationship Id="rId42" Target="slides/slide22.xml" Type="http://schemas.openxmlformats.org/officeDocument/2006/relationships/slide"/><Relationship Id="rId43" Target="slides/slide23.xml" Type="http://schemas.openxmlformats.org/officeDocument/2006/relationships/slide"/><Relationship Id="rId44" Target="slides/slide24.xml" Type="http://schemas.openxmlformats.org/officeDocument/2006/relationships/slide"/><Relationship Id="rId45" Target="slides/slide25.xml" Type="http://schemas.openxmlformats.org/officeDocument/2006/relationships/slide"/><Relationship Id="rId46" Target="slides/slide26.xml" Type="http://schemas.openxmlformats.org/officeDocument/2006/relationships/slide"/><Relationship Id="rId47" Target="slides/slide27.xml" Type="http://schemas.openxmlformats.org/officeDocument/2006/relationships/slide"/><Relationship Id="rId48" Target="slides/slide2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png" Type="http://schemas.openxmlformats.org/officeDocument/2006/relationships/image"/><Relationship Id="rId2" Target="../media/image8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11" Target="../media/image52.svg" Type="http://schemas.openxmlformats.org/officeDocument/2006/relationships/image"/><Relationship Id="rId12" Target="../media/image14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.pn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6.pn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svg" Type="http://schemas.openxmlformats.org/officeDocument/2006/relationships/image"/><Relationship Id="rId11" Target="../media/image58.png" Type="http://schemas.openxmlformats.org/officeDocument/2006/relationships/image"/><Relationship Id="rId12" Target="../media/image59.svg" Type="http://schemas.openxmlformats.org/officeDocument/2006/relationships/image"/><Relationship Id="rId2" Target="../media/image15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66.png" Type="http://schemas.openxmlformats.org/officeDocument/2006/relationships/image"/><Relationship Id="rId15" Target="../media/image67.svg" Type="http://schemas.openxmlformats.org/officeDocument/2006/relationships/image"/><Relationship Id="rId16" Target="../media/image68.png" Type="http://schemas.openxmlformats.org/officeDocument/2006/relationships/image"/><Relationship Id="rId17" Target="../media/image69.svg" Type="http://schemas.openxmlformats.org/officeDocument/2006/relationships/image"/><Relationship Id="rId18" Target="../media/image70.png" Type="http://schemas.openxmlformats.org/officeDocument/2006/relationships/image"/><Relationship Id="rId19" Target="../media/image71.svg" Type="http://schemas.openxmlformats.org/officeDocument/2006/relationships/image"/><Relationship Id="rId2" Target="../media/image15.png" Type="http://schemas.openxmlformats.org/officeDocument/2006/relationships/image"/><Relationship Id="rId20" Target="../media/image72.png" Type="http://schemas.openxmlformats.org/officeDocument/2006/relationships/image"/><Relationship Id="rId21" Target="../media/image73.svg" Type="http://schemas.openxmlformats.org/officeDocument/2006/relationships/image"/><Relationship Id="rId22" Target="../media/image74.png" Type="http://schemas.openxmlformats.org/officeDocument/2006/relationships/image"/><Relationship Id="rId23" Target="../media/image75.svg" Type="http://schemas.openxmlformats.org/officeDocument/2006/relationships/image"/><Relationship Id="rId24" Target="../media/image76.png" Type="http://schemas.openxmlformats.org/officeDocument/2006/relationships/image"/><Relationship Id="rId25" Target="../media/image77.svg" Type="http://schemas.openxmlformats.org/officeDocument/2006/relationships/image"/><Relationship Id="rId26" Target="../media/image78.png" Type="http://schemas.openxmlformats.org/officeDocument/2006/relationships/image"/><Relationship Id="rId27" Target="../media/image79.svg" Type="http://schemas.openxmlformats.org/officeDocument/2006/relationships/image"/><Relationship Id="rId28" Target="../media/image80.png" Type="http://schemas.openxmlformats.org/officeDocument/2006/relationships/image"/><Relationship Id="rId29" Target="../media/image81.svg" Type="http://schemas.openxmlformats.org/officeDocument/2006/relationships/image"/><Relationship Id="rId3" Target="../media/image2.png" Type="http://schemas.openxmlformats.org/officeDocument/2006/relationships/image"/><Relationship Id="rId30" Target="../media/image82.png" Type="http://schemas.openxmlformats.org/officeDocument/2006/relationships/image"/><Relationship Id="rId31" Target="../media/image83.svg" Type="http://schemas.openxmlformats.org/officeDocument/2006/relationships/image"/><Relationship Id="rId32" Target="../media/image84.png" Type="http://schemas.openxmlformats.org/officeDocument/2006/relationships/image"/><Relationship Id="rId33" Target="../media/image85.svg" Type="http://schemas.openxmlformats.org/officeDocument/2006/relationships/image"/><Relationship Id="rId34" Target="../media/image86.png" Type="http://schemas.openxmlformats.org/officeDocument/2006/relationships/image"/><Relationship Id="rId35" Target="../media/image87.svg" Type="http://schemas.openxmlformats.org/officeDocument/2006/relationships/image"/><Relationship Id="rId36" Target="../media/image88.png" Type="http://schemas.openxmlformats.org/officeDocument/2006/relationships/image"/><Relationship Id="rId37" Target="../media/image89.svg" Type="http://schemas.openxmlformats.org/officeDocument/2006/relationships/image"/><Relationship Id="rId38" Target="../media/image90.png" Type="http://schemas.openxmlformats.org/officeDocument/2006/relationships/image"/><Relationship Id="rId39" Target="../media/image91.svg" Type="http://schemas.openxmlformats.org/officeDocument/2006/relationships/image"/><Relationship Id="rId4" Target="../media/image3.svg" Type="http://schemas.openxmlformats.org/officeDocument/2006/relationships/image"/><Relationship Id="rId40" Target="../media/image92.png" Type="http://schemas.openxmlformats.org/officeDocument/2006/relationships/image"/><Relationship Id="rId41" Target="../media/image93.svg" Type="http://schemas.openxmlformats.org/officeDocument/2006/relationships/image"/><Relationship Id="rId42" Target="../media/image94.png" Type="http://schemas.openxmlformats.org/officeDocument/2006/relationships/image"/><Relationship Id="rId43" Target="../media/image95.svg" Type="http://schemas.openxmlformats.org/officeDocument/2006/relationships/image"/><Relationship Id="rId44" Target="../media/image96.png" Type="http://schemas.openxmlformats.org/officeDocument/2006/relationships/image"/><Relationship Id="rId45" Target="../media/image97.svg" Type="http://schemas.openxmlformats.org/officeDocument/2006/relationships/image"/><Relationship Id="rId46" Target="../media/image98.png" Type="http://schemas.openxmlformats.org/officeDocument/2006/relationships/image"/><Relationship Id="rId47" Target="../media/image99.svg" Type="http://schemas.openxmlformats.org/officeDocument/2006/relationships/image"/><Relationship Id="rId48" Target="../media/image100.png" Type="http://schemas.openxmlformats.org/officeDocument/2006/relationships/image"/><Relationship Id="rId49" Target="../media/image101.svg" Type="http://schemas.openxmlformats.org/officeDocument/2006/relationships/image"/><Relationship Id="rId5" Target="../media/image4.png" Type="http://schemas.openxmlformats.org/officeDocument/2006/relationships/image"/><Relationship Id="rId50" Target="../media/image102.png" Type="http://schemas.openxmlformats.org/officeDocument/2006/relationships/image"/><Relationship Id="rId51" Target="../media/image103.sv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60.png" Type="http://schemas.openxmlformats.org/officeDocument/2006/relationships/image"/><Relationship Id="rId9" Target="../media/image6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png" Type="http://schemas.openxmlformats.org/officeDocument/2006/relationships/image"/><Relationship Id="rId11" Target="../media/image105.svg" Type="http://schemas.openxmlformats.org/officeDocument/2006/relationships/image"/><Relationship Id="rId12" Target="../media/image106.png" Type="http://schemas.openxmlformats.org/officeDocument/2006/relationships/image"/><Relationship Id="rId13" Target="../media/image107.svg" Type="http://schemas.openxmlformats.org/officeDocument/2006/relationships/image"/><Relationship Id="rId14" Target="../media/image108.png" Type="http://schemas.openxmlformats.org/officeDocument/2006/relationships/image"/><Relationship Id="rId15" Target="../media/image109.svg" Type="http://schemas.openxmlformats.org/officeDocument/2006/relationships/image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png" Type="http://schemas.openxmlformats.org/officeDocument/2006/relationships/image"/><Relationship Id="rId2" Target="../media/image8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110.png" Type="http://schemas.openxmlformats.org/officeDocument/2006/relationships/image"/><Relationship Id="rId9" Target="../media/image111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5.png" Type="http://schemas.openxmlformats.org/officeDocument/2006/relationships/image"/><Relationship Id="rId11" Target="../media/image116.sv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13.png" Type="http://schemas.openxmlformats.org/officeDocument/2006/relationships/image"/><Relationship Id="rId9" Target="../media/image114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7.png" Type="http://schemas.openxmlformats.org/officeDocument/2006/relationships/image"/><Relationship Id="rId11" Target="../media/image118.svg" Type="http://schemas.openxmlformats.org/officeDocument/2006/relationships/image"/><Relationship Id="rId12" Target="../media/image114.png" Type="http://schemas.openxmlformats.org/officeDocument/2006/relationships/image"/><Relationship Id="rId13" Target="../media/image113.pn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png" Type="http://schemas.openxmlformats.org/officeDocument/2006/relationships/image"/><Relationship Id="rId11" Target="../media/image113.png" Type="http://schemas.openxmlformats.org/officeDocument/2006/relationships/image"/><Relationship Id="rId12" Target="../media/image119.pn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png" Type="http://schemas.openxmlformats.org/officeDocument/2006/relationships/image"/><Relationship Id="rId11" Target="../media/image113.png" Type="http://schemas.openxmlformats.org/officeDocument/2006/relationships/image"/><Relationship Id="rId12" Target="../media/image120.pn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9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4.png" Type="http://schemas.openxmlformats.org/officeDocument/2006/relationships/image"/><Relationship Id="rId11" Target="../media/image113.png" Type="http://schemas.openxmlformats.org/officeDocument/2006/relationships/image"/><Relationship Id="rId12" Target="../media/image121.pn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png" Type="http://schemas.openxmlformats.org/officeDocument/2006/relationships/image"/><Relationship Id="rId2" Target="../media/image8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122.png" Type="http://schemas.openxmlformats.org/officeDocument/2006/relationships/image"/><Relationship Id="rId7" Target="../media/image123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7.png" Type="http://schemas.openxmlformats.org/officeDocument/2006/relationships/image"/><Relationship Id="rId11" Target="../media/image128.svg" Type="http://schemas.openxmlformats.org/officeDocument/2006/relationships/image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29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29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0.png" Type="http://schemas.openxmlformats.org/officeDocument/2006/relationships/image"/><Relationship Id="rId11" Target="../media/image131.png" Type="http://schemas.openxmlformats.org/officeDocument/2006/relationships/image"/><Relationship Id="rId12" Target="../media/image132.svg" Type="http://schemas.openxmlformats.org/officeDocument/2006/relationships/image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33.png" Type="http://schemas.openxmlformats.org/officeDocument/2006/relationships/image"/><Relationship Id="rId9" Target="../media/image134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35.png" Type="http://schemas.openxmlformats.org/officeDocument/2006/relationships/image"/><Relationship Id="rId9" Target="../media/image136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17" Target="../media/image23.sv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png" Type="http://schemas.openxmlformats.org/officeDocument/2006/relationships/image"/><Relationship Id="rId5" Target="../media/image15.pn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.png" Type="http://schemas.openxmlformats.org/officeDocument/2006/relationships/image"/><Relationship Id="rId9" Target="../media/image3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2" Target="../media/image8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5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14" Target="../media/image40.png" Type="http://schemas.openxmlformats.org/officeDocument/2006/relationships/image"/><Relationship Id="rId15" Target="../media/image41.sv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42.png" Type="http://schemas.openxmlformats.org/officeDocument/2006/relationships/image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526503" y="-5555726"/>
            <a:ext cx="33296479" cy="30094513"/>
          </a:xfrm>
          <a:custGeom>
            <a:avLst/>
            <a:gdLst/>
            <a:ahLst/>
            <a:cxnLst/>
            <a:rect r="r" b="b" t="t" l="l"/>
            <a:pathLst>
              <a:path h="30094513" w="33296479">
                <a:moveTo>
                  <a:pt x="0" y="0"/>
                </a:moveTo>
                <a:lnTo>
                  <a:pt x="33296479" y="0"/>
                </a:lnTo>
                <a:lnTo>
                  <a:pt x="33296479" y="30094513"/>
                </a:lnTo>
                <a:lnTo>
                  <a:pt x="0" y="3009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5" t="-43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6639077" y="2210560"/>
            <a:ext cx="10561955" cy="5773664"/>
          </a:xfrm>
          <a:custGeom>
            <a:avLst/>
            <a:gdLst/>
            <a:ahLst/>
            <a:cxnLst/>
            <a:rect r="r" b="b" t="t" l="l"/>
            <a:pathLst>
              <a:path h="5773664" w="10561955">
                <a:moveTo>
                  <a:pt x="0" y="0"/>
                </a:moveTo>
                <a:lnTo>
                  <a:pt x="10561955" y="0"/>
                </a:lnTo>
                <a:lnTo>
                  <a:pt x="10561955" y="5773664"/>
                </a:lnTo>
                <a:lnTo>
                  <a:pt x="0" y="5773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0120191" y="2394146"/>
            <a:ext cx="10561955" cy="5773664"/>
          </a:xfrm>
          <a:custGeom>
            <a:avLst/>
            <a:gdLst/>
            <a:ahLst/>
            <a:cxnLst/>
            <a:rect r="r" b="b" t="t" l="l"/>
            <a:pathLst>
              <a:path h="5773664" w="10561955">
                <a:moveTo>
                  <a:pt x="0" y="0"/>
                </a:moveTo>
                <a:lnTo>
                  <a:pt x="10561955" y="0"/>
                </a:lnTo>
                <a:lnTo>
                  <a:pt x="10561955" y="5773663"/>
                </a:lnTo>
                <a:lnTo>
                  <a:pt x="0" y="5773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867301" y="2170601"/>
            <a:ext cx="5409859" cy="5409859"/>
          </a:xfrm>
          <a:custGeom>
            <a:avLst/>
            <a:gdLst/>
            <a:ahLst/>
            <a:cxnLst/>
            <a:rect r="r" b="b" t="t" l="l"/>
            <a:pathLst>
              <a:path h="5409859" w="5409859">
                <a:moveTo>
                  <a:pt x="0" y="0"/>
                </a:moveTo>
                <a:lnTo>
                  <a:pt x="5409859" y="0"/>
                </a:lnTo>
                <a:lnTo>
                  <a:pt x="5409859" y="5409858"/>
                </a:lnTo>
                <a:lnTo>
                  <a:pt x="0" y="5409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65606" y="3062898"/>
            <a:ext cx="2613248" cy="3625264"/>
          </a:xfrm>
          <a:custGeom>
            <a:avLst/>
            <a:gdLst/>
            <a:ahLst/>
            <a:cxnLst/>
            <a:rect r="r" b="b" t="t" l="l"/>
            <a:pathLst>
              <a:path h="3625264" w="2613248">
                <a:moveTo>
                  <a:pt x="0" y="0"/>
                </a:moveTo>
                <a:lnTo>
                  <a:pt x="2613248" y="0"/>
                </a:lnTo>
                <a:lnTo>
                  <a:pt x="2613248" y="3625264"/>
                </a:lnTo>
                <a:lnTo>
                  <a:pt x="0" y="3625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582" t="-6091" r="-41115" b="-811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56121" y="9393042"/>
            <a:ext cx="2203179" cy="741558"/>
          </a:xfrm>
          <a:custGeom>
            <a:avLst/>
            <a:gdLst/>
            <a:ahLst/>
            <a:cxnLst/>
            <a:rect r="r" b="b" t="t" l="l"/>
            <a:pathLst>
              <a:path h="741558" w="2203179">
                <a:moveTo>
                  <a:pt x="0" y="0"/>
                </a:moveTo>
                <a:lnTo>
                  <a:pt x="2203179" y="0"/>
                </a:lnTo>
                <a:lnTo>
                  <a:pt x="2203179" y="741558"/>
                </a:lnTo>
                <a:lnTo>
                  <a:pt x="0" y="741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019799" y="5131072"/>
            <a:ext cx="5185814" cy="1557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82"/>
              </a:lnSpc>
            </a:pPr>
            <a:r>
              <a:rPr lang="en-US" sz="9058">
                <a:solidFill>
                  <a:srgbClr val="00999E"/>
                </a:solidFill>
                <a:latin typeface="Ciutadella 1"/>
              </a:rPr>
              <a:t>Truth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12814" y="2443773"/>
            <a:ext cx="6599784" cy="3051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9"/>
              </a:lnSpc>
            </a:pPr>
            <a:r>
              <a:rPr lang="en-US" sz="15999">
                <a:solidFill>
                  <a:srgbClr val="10689B"/>
                </a:solidFill>
                <a:latin typeface="Ciutadella 2"/>
              </a:rPr>
              <a:t>Honesty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55167" y="6640166"/>
            <a:ext cx="5915077" cy="940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  <a:spcBef>
                <a:spcPct val="0"/>
              </a:spcBef>
            </a:pPr>
            <a:r>
              <a:rPr lang="en-US" sz="4927">
                <a:solidFill>
                  <a:srgbClr val="8DB553"/>
                </a:solidFill>
                <a:latin typeface="Ciutadella 3"/>
              </a:rPr>
              <a:t>Year 3 &amp; 4 - </a:t>
            </a:r>
            <a:r>
              <a:rPr lang="en-US" sz="4927">
                <a:solidFill>
                  <a:srgbClr val="8DB553"/>
                </a:solidFill>
                <a:latin typeface="Ciutadella 3"/>
              </a:rPr>
              <a:t>Lesson One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690629" y="690129"/>
            <a:ext cx="8906743" cy="8906743"/>
          </a:xfrm>
          <a:custGeom>
            <a:avLst/>
            <a:gdLst/>
            <a:ahLst/>
            <a:cxnLst/>
            <a:rect r="r" b="b" t="t" l="l"/>
            <a:pathLst>
              <a:path h="8906743" w="8906743">
                <a:moveTo>
                  <a:pt x="0" y="0"/>
                </a:moveTo>
                <a:lnTo>
                  <a:pt x="8906742" y="0"/>
                </a:lnTo>
                <a:lnTo>
                  <a:pt x="8906742" y="8906742"/>
                </a:lnTo>
                <a:lnTo>
                  <a:pt x="0" y="8906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93604">
            <a:off x="16270358" y="2538025"/>
            <a:ext cx="7094483" cy="4114800"/>
          </a:xfrm>
          <a:custGeom>
            <a:avLst/>
            <a:gdLst/>
            <a:ahLst/>
            <a:cxnLst/>
            <a:rect r="r" b="b" t="t" l="l"/>
            <a:pathLst>
              <a:path h="4114800" w="7094483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979885">
            <a:off x="-6615725" y="3877242"/>
            <a:ext cx="7094483" cy="4114800"/>
          </a:xfrm>
          <a:custGeom>
            <a:avLst/>
            <a:gdLst/>
            <a:ahLst/>
            <a:cxnLst/>
            <a:rect r="r" b="b" t="t" l="l"/>
            <a:pathLst>
              <a:path h="4114800" w="7094483">
                <a:moveTo>
                  <a:pt x="0" y="0"/>
                </a:moveTo>
                <a:lnTo>
                  <a:pt x="7094483" y="0"/>
                </a:lnTo>
                <a:lnTo>
                  <a:pt x="70944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56013">
            <a:off x="4079948" y="-3773154"/>
            <a:ext cx="7094483" cy="4114800"/>
          </a:xfrm>
          <a:custGeom>
            <a:avLst/>
            <a:gdLst/>
            <a:ahLst/>
            <a:cxnLst/>
            <a:rect r="r" b="b" t="t" l="l"/>
            <a:pathLst>
              <a:path h="4114800" w="7094483">
                <a:moveTo>
                  <a:pt x="0" y="0"/>
                </a:moveTo>
                <a:lnTo>
                  <a:pt x="7094482" y="0"/>
                </a:lnTo>
                <a:lnTo>
                  <a:pt x="7094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5047601" y="1028700"/>
            <a:ext cx="8229600" cy="8229600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10"/>
              <a:stretch>
                <a:fillRect l="0" t="-2631" r="0" b="-2631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6847680"/>
            <a:ext cx="5399457" cy="3286919"/>
          </a:xfrm>
          <a:custGeom>
            <a:avLst/>
            <a:gdLst/>
            <a:ahLst/>
            <a:cxnLst/>
            <a:rect r="r" b="b" t="t" l="l"/>
            <a:pathLst>
              <a:path h="3286919" w="5399457">
                <a:moveTo>
                  <a:pt x="0" y="0"/>
                </a:moveTo>
                <a:lnTo>
                  <a:pt x="5399457" y="0"/>
                </a:lnTo>
                <a:lnTo>
                  <a:pt x="5399457" y="3286920"/>
                </a:lnTo>
                <a:lnTo>
                  <a:pt x="0" y="3286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264413" y="9258300"/>
            <a:ext cx="876300" cy="876300"/>
          </a:xfrm>
          <a:custGeom>
            <a:avLst/>
            <a:gdLst/>
            <a:ahLst/>
            <a:cxnLst/>
            <a:rect r="r" b="b" t="t" l="l"/>
            <a:pathLst>
              <a:path h="876300" w="876300">
                <a:moveTo>
                  <a:pt x="0" y="0"/>
                </a:moveTo>
                <a:lnTo>
                  <a:pt x="876300" y="0"/>
                </a:lnTo>
                <a:lnTo>
                  <a:pt x="876300" y="876300"/>
                </a:lnTo>
                <a:lnTo>
                  <a:pt x="0" y="87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28700" y="578701"/>
            <a:ext cx="16230600" cy="9129598"/>
            <a:chOff x="0" y="0"/>
            <a:chExt cx="1128903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77341" t="-84445" r="-90823" b="-233609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662547" y="1028700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662547" y="3433412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2547" y="4471738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2547" y="5510064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62547" y="6548391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62547" y="7181647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47824" y="1278508"/>
            <a:ext cx="1468616" cy="1577037"/>
          </a:xfrm>
          <a:custGeom>
            <a:avLst/>
            <a:gdLst/>
            <a:ahLst/>
            <a:cxnLst/>
            <a:rect r="r" b="b" t="t" l="l"/>
            <a:pathLst>
              <a:path h="1577037" w="1468616">
                <a:moveTo>
                  <a:pt x="0" y="0"/>
                </a:moveTo>
                <a:lnTo>
                  <a:pt x="1468616" y="0"/>
                </a:lnTo>
                <a:lnTo>
                  <a:pt x="1468616" y="1577037"/>
                </a:lnTo>
                <a:lnTo>
                  <a:pt x="0" y="1577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967255" y="735273"/>
            <a:ext cx="8656685" cy="2215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10"/>
              </a:lnSpc>
            </a:pPr>
            <a:r>
              <a:rPr lang="en-US" sz="11650">
                <a:solidFill>
                  <a:srgbClr val="AF1644"/>
                </a:solidFill>
                <a:latin typeface="Ciutadella 2"/>
              </a:rPr>
              <a:t>Question Time!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0">
            <a:off x="707115" y="2855545"/>
            <a:ext cx="4681418" cy="7229989"/>
          </a:xfrm>
          <a:custGeom>
            <a:avLst/>
            <a:gdLst/>
            <a:ahLst/>
            <a:cxnLst/>
            <a:rect r="r" b="b" t="t" l="l"/>
            <a:pathLst>
              <a:path h="7229989" w="4681418">
                <a:moveTo>
                  <a:pt x="4681418" y="0"/>
                </a:moveTo>
                <a:lnTo>
                  <a:pt x="0" y="0"/>
                </a:lnTo>
                <a:lnTo>
                  <a:pt x="0" y="7229989"/>
                </a:lnTo>
                <a:lnTo>
                  <a:pt x="4681418" y="7229989"/>
                </a:lnTo>
                <a:lnTo>
                  <a:pt x="468141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132145" y="3714716"/>
            <a:ext cx="9825644" cy="547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Why did Pings flowers never grow?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102083" y="7602968"/>
            <a:ext cx="9825644" cy="547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How was Ping rewarded for his honesty?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132145" y="5632776"/>
            <a:ext cx="12912022" cy="876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5"/>
              </a:lnSpc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If Ping did choose to put other flower seeds into the pot, how </a:t>
            </a:r>
          </a:p>
          <a:p>
            <a:pPr>
              <a:lnSpc>
                <a:spcPts val="3415"/>
              </a:lnSpc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would the story have ended differently?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132145" y="6781161"/>
            <a:ext cx="10525926" cy="547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11"/>
              </a:lnSpc>
              <a:spcBef>
                <a:spcPct val="0"/>
              </a:spcBef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Why was the emperor impressed with Ping?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102083" y="8463341"/>
            <a:ext cx="9825644" cy="430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54"/>
              </a:lnSpc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What do you think the moral of the story is?</a:t>
            </a:r>
            <a:r>
              <a:rPr lang="en-US" sz="3222">
                <a:solidFill>
                  <a:srgbClr val="000000"/>
                </a:solidFill>
                <a:latin typeface="Ciutadella 1"/>
              </a:rPr>
              <a:t>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132145" y="4594139"/>
            <a:ext cx="9825644" cy="788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61"/>
              </a:lnSpc>
            </a:pPr>
            <a:r>
              <a:rPr lang="en-US" sz="3222">
                <a:solidFill>
                  <a:srgbClr val="000000"/>
                </a:solidFill>
                <a:latin typeface="Ciutadella 1"/>
              </a:rPr>
              <a:t>What choices could Ping have made when he discovered his flowers were not growing?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5389743" y="3781391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389743" y="4595538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389743" y="5658592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389743" y="7734192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388533" y="6928026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5389743" y="8465207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276" t="-12213" r="-8185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047824" y="1278508"/>
            <a:ext cx="1468616" cy="1577037"/>
          </a:xfrm>
          <a:custGeom>
            <a:avLst/>
            <a:gdLst/>
            <a:ahLst/>
            <a:cxnLst/>
            <a:rect r="r" b="b" t="t" l="l"/>
            <a:pathLst>
              <a:path h="1577037" w="1468616">
                <a:moveTo>
                  <a:pt x="0" y="0"/>
                </a:moveTo>
                <a:lnTo>
                  <a:pt x="1468616" y="0"/>
                </a:lnTo>
                <a:lnTo>
                  <a:pt x="1468616" y="1577037"/>
                </a:lnTo>
                <a:lnTo>
                  <a:pt x="0" y="1577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2"/>
              <a:stretch>
                <a:fillRect l="-41939" t="-27591" r="-46053" b="-30664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5271087" y="4187015"/>
            <a:ext cx="11676216" cy="4933201"/>
          </a:xfrm>
          <a:custGeom>
            <a:avLst/>
            <a:gdLst/>
            <a:ahLst/>
            <a:cxnLst/>
            <a:rect r="r" b="b" t="t" l="l"/>
            <a:pathLst>
              <a:path h="4933201" w="11676216">
                <a:moveTo>
                  <a:pt x="0" y="0"/>
                </a:moveTo>
                <a:lnTo>
                  <a:pt x="11676216" y="0"/>
                </a:lnTo>
                <a:lnTo>
                  <a:pt x="11676216" y="4933202"/>
                </a:lnTo>
                <a:lnTo>
                  <a:pt x="0" y="493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11184" y="3154123"/>
            <a:ext cx="5354225" cy="6998987"/>
          </a:xfrm>
          <a:custGeom>
            <a:avLst/>
            <a:gdLst/>
            <a:ahLst/>
            <a:cxnLst/>
            <a:rect r="r" b="b" t="t" l="l"/>
            <a:pathLst>
              <a:path h="6998987" w="5354225">
                <a:moveTo>
                  <a:pt x="5354225" y="0"/>
                </a:moveTo>
                <a:lnTo>
                  <a:pt x="0" y="0"/>
                </a:lnTo>
                <a:lnTo>
                  <a:pt x="0" y="6998986"/>
                </a:lnTo>
                <a:lnTo>
                  <a:pt x="5354225" y="6998986"/>
                </a:lnTo>
                <a:lnTo>
                  <a:pt x="535422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993018" y="4037178"/>
            <a:ext cx="924626" cy="611409"/>
          </a:xfrm>
          <a:custGeom>
            <a:avLst/>
            <a:gdLst/>
            <a:ahLst/>
            <a:cxnLst/>
            <a:rect r="r" b="b" t="t" l="l"/>
            <a:pathLst>
              <a:path h="611409" w="924626">
                <a:moveTo>
                  <a:pt x="0" y="0"/>
                </a:moveTo>
                <a:lnTo>
                  <a:pt x="924626" y="0"/>
                </a:lnTo>
                <a:lnTo>
                  <a:pt x="924626" y="611409"/>
                </a:lnTo>
                <a:lnTo>
                  <a:pt x="0" y="611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99536" y="4187015"/>
            <a:ext cx="5814702" cy="3663262"/>
          </a:xfrm>
          <a:custGeom>
            <a:avLst/>
            <a:gdLst/>
            <a:ahLst/>
            <a:cxnLst/>
            <a:rect r="r" b="b" t="t" l="l"/>
            <a:pathLst>
              <a:path h="3663262" w="5814702">
                <a:moveTo>
                  <a:pt x="0" y="0"/>
                </a:moveTo>
                <a:lnTo>
                  <a:pt x="5814702" y="0"/>
                </a:lnTo>
                <a:lnTo>
                  <a:pt x="5814702" y="3663263"/>
                </a:lnTo>
                <a:lnTo>
                  <a:pt x="0" y="3663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307500" y="310371"/>
            <a:ext cx="7673000" cy="127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>
                <a:solidFill>
                  <a:srgbClr val="AF1644"/>
                </a:solidFill>
                <a:latin typeface="Ciutadella 2"/>
              </a:rPr>
              <a:t>The Ripple Effect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8775" y="1790275"/>
            <a:ext cx="17601580" cy="7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000000"/>
                </a:solidFill>
                <a:latin typeface="Ciutadella 1"/>
              </a:rPr>
              <a:t>When we tell the truth OR we tell a lie, the things we say do not just effect us, it effects those around us too. </a:t>
            </a:r>
          </a:p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000000"/>
                </a:solidFill>
                <a:latin typeface="Ciutadella 1"/>
              </a:rPr>
              <a:t>This is called, </a:t>
            </a:r>
            <a:r>
              <a:rPr lang="en-US" sz="3000" u="sng">
                <a:solidFill>
                  <a:srgbClr val="000000"/>
                </a:solidFill>
                <a:latin typeface="Ciutadella 1"/>
              </a:rPr>
              <a:t>The Ripple Effect.</a:t>
            </a:r>
            <a:r>
              <a:rPr lang="en-US" sz="3000">
                <a:solidFill>
                  <a:srgbClr val="000000"/>
                </a:solidFill>
                <a:latin typeface="Ciutadella 1"/>
              </a:rPr>
              <a:t> It is the effect of our actions on others.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25016" y="6469402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35827" y="6597037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63561" y="6672666"/>
            <a:ext cx="101865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751999" y="6889676"/>
            <a:ext cx="103105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27809" y="6986420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57467" y="7087171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363618" y="6259472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47367" y="6374787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907890" y="6558143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p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07890" y="6919745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40615" y="7087171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530892" y="7136755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39317" y="2740804"/>
            <a:ext cx="11676216" cy="826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3000">
                <a:solidFill>
                  <a:srgbClr val="000000"/>
                </a:solidFill>
                <a:latin typeface="Ciutadella 4"/>
              </a:rPr>
              <a:t>Discuss the picture below. Discuss how the people below would be effected differently with Ping being truthful or if he was to be dishonest.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295226" y="7136755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312818" y="7233498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542876" y="7166823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611143" y="6558143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P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778417" y="6672666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654592" y="6889676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405769" y="6986420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g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111353" y="6147156"/>
            <a:ext cx="334549" cy="475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3300">
                <a:solidFill>
                  <a:srgbClr val="FFFFFF"/>
                </a:solidFill>
                <a:latin typeface="Ciutadella 3"/>
              </a:rPr>
              <a:t>C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859527" y="6217404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699536" y="6394235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u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486878" y="6531157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486878" y="6805221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t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524978" y="7087171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r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699536" y="7233498"/>
            <a:ext cx="334549" cy="43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FFFFFF"/>
                </a:solidFill>
                <a:latin typeface="Ciutadella 3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5400000">
            <a:off x="2797062" y="2462463"/>
            <a:ext cx="22457144" cy="8524732"/>
            <a:chOff x="0" y="0"/>
            <a:chExt cx="6350000" cy="2410460"/>
          </a:xfrm>
        </p:grpSpPr>
        <p:sp>
          <p:nvSpPr>
            <p:cNvPr name="Freeform 3" id="3"/>
            <p:cNvSpPr/>
            <p:nvPr/>
          </p:nvSpPr>
          <p:spPr>
            <a:xfrm flipH="true" flipV="tru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2"/>
              <a:stretch>
                <a:fillRect l="-39432" t="-76243" r="-17490" b="-18622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5400000">
            <a:off x="5848487" y="2433719"/>
            <a:ext cx="10736535" cy="5869097"/>
          </a:xfrm>
          <a:custGeom>
            <a:avLst/>
            <a:gdLst/>
            <a:ahLst/>
            <a:cxnLst/>
            <a:rect r="r" b="b" t="t" l="l"/>
            <a:pathLst>
              <a:path h="5869097" w="10736535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18596" y="7008795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1" y="0"/>
                </a:lnTo>
                <a:lnTo>
                  <a:pt x="1387711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32525" y="6171169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432525" y="7790707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803890" y="5485832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03890" y="7105370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03890" y="8720457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97480" y="4848965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97480" y="6126324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197480" y="7584475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1"/>
                </a:lnTo>
                <a:lnTo>
                  <a:pt x="0" y="1167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97480" y="8908821"/>
            <a:ext cx="1387710" cy="1167411"/>
          </a:xfrm>
          <a:custGeom>
            <a:avLst/>
            <a:gdLst/>
            <a:ahLst/>
            <a:cxnLst/>
            <a:rect r="r" b="b" t="t" l="l"/>
            <a:pathLst>
              <a:path h="1167411" w="1387710">
                <a:moveTo>
                  <a:pt x="0" y="0"/>
                </a:moveTo>
                <a:lnTo>
                  <a:pt x="1387710" y="0"/>
                </a:lnTo>
                <a:lnTo>
                  <a:pt x="1387710" y="1167412"/>
                </a:lnTo>
                <a:lnTo>
                  <a:pt x="0" y="1167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455211" y="5940775"/>
            <a:ext cx="2382623" cy="2472242"/>
          </a:xfrm>
          <a:custGeom>
            <a:avLst/>
            <a:gdLst/>
            <a:ahLst/>
            <a:cxnLst/>
            <a:rect r="r" b="b" t="t" l="l"/>
            <a:pathLst>
              <a:path h="2472242" w="2382623">
                <a:moveTo>
                  <a:pt x="0" y="0"/>
                </a:moveTo>
                <a:lnTo>
                  <a:pt x="2382623" y="0"/>
                </a:lnTo>
                <a:lnTo>
                  <a:pt x="2382623" y="2472242"/>
                </a:lnTo>
                <a:lnTo>
                  <a:pt x="0" y="247224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254432" y="6693937"/>
            <a:ext cx="1781679" cy="1289288"/>
          </a:xfrm>
          <a:custGeom>
            <a:avLst/>
            <a:gdLst/>
            <a:ahLst/>
            <a:cxnLst/>
            <a:rect r="r" b="b" t="t" l="l"/>
            <a:pathLst>
              <a:path h="1289288" w="1781679">
                <a:moveTo>
                  <a:pt x="0" y="0"/>
                </a:moveTo>
                <a:lnTo>
                  <a:pt x="1781679" y="0"/>
                </a:lnTo>
                <a:lnTo>
                  <a:pt x="1781679" y="1289287"/>
                </a:lnTo>
                <a:lnTo>
                  <a:pt x="0" y="128928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501050">
            <a:off x="1686331" y="7024818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501050">
            <a:off x="3978916" y="6291048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501050">
            <a:off x="6361394" y="5532061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544159">
            <a:off x="1702055" y="7772102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544159">
            <a:off x="3884413" y="8734216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2" y="0"/>
                </a:lnTo>
                <a:lnTo>
                  <a:pt x="666292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501050">
            <a:off x="3978916" y="7952305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1501050">
            <a:off x="6283606" y="7202465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5"/>
                </a:lnTo>
                <a:lnTo>
                  <a:pt x="0" y="44780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501050">
            <a:off x="6350281" y="8795621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1544159">
            <a:off x="3978170" y="6832480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1544159">
            <a:off x="6349535" y="6082989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1544159">
            <a:off x="6293878" y="7676144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2" y="0"/>
                </a:lnTo>
                <a:lnTo>
                  <a:pt x="666292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1544159">
            <a:off x="6349535" y="9269397"/>
            <a:ext cx="666293" cy="447804"/>
          </a:xfrm>
          <a:custGeom>
            <a:avLst/>
            <a:gdLst/>
            <a:ahLst/>
            <a:cxnLst/>
            <a:rect r="r" b="b" t="t" l="l"/>
            <a:pathLst>
              <a:path h="447804" w="666293">
                <a:moveTo>
                  <a:pt x="0" y="0"/>
                </a:moveTo>
                <a:lnTo>
                  <a:pt x="666293" y="0"/>
                </a:lnTo>
                <a:lnTo>
                  <a:pt x="666293" y="447804"/>
                </a:lnTo>
                <a:lnTo>
                  <a:pt x="0" y="4478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655871" y="7338581"/>
            <a:ext cx="586029" cy="586029"/>
          </a:xfrm>
          <a:custGeom>
            <a:avLst/>
            <a:gdLst/>
            <a:ahLst/>
            <a:cxnLst/>
            <a:rect r="r" b="b" t="t" l="l"/>
            <a:pathLst>
              <a:path h="586029" w="586029">
                <a:moveTo>
                  <a:pt x="0" y="0"/>
                </a:moveTo>
                <a:lnTo>
                  <a:pt x="586029" y="0"/>
                </a:lnTo>
                <a:lnTo>
                  <a:pt x="586029" y="586028"/>
                </a:lnTo>
                <a:lnTo>
                  <a:pt x="0" y="58602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860325" y="6450176"/>
            <a:ext cx="609397" cy="609397"/>
          </a:xfrm>
          <a:custGeom>
            <a:avLst/>
            <a:gdLst/>
            <a:ahLst/>
            <a:cxnLst/>
            <a:rect r="r" b="b" t="t" l="l"/>
            <a:pathLst>
              <a:path h="609397" w="609397">
                <a:moveTo>
                  <a:pt x="0" y="0"/>
                </a:moveTo>
                <a:lnTo>
                  <a:pt x="609397" y="0"/>
                </a:lnTo>
                <a:lnTo>
                  <a:pt x="609397" y="609398"/>
                </a:lnTo>
                <a:lnTo>
                  <a:pt x="0" y="6093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2860325" y="8105577"/>
            <a:ext cx="614879" cy="614879"/>
          </a:xfrm>
          <a:custGeom>
            <a:avLst/>
            <a:gdLst/>
            <a:ahLst/>
            <a:cxnLst/>
            <a:rect r="r" b="b" t="t" l="l"/>
            <a:pathLst>
              <a:path h="614879" w="614879">
                <a:moveTo>
                  <a:pt x="0" y="0"/>
                </a:moveTo>
                <a:lnTo>
                  <a:pt x="614879" y="0"/>
                </a:lnTo>
                <a:lnTo>
                  <a:pt x="614879" y="614880"/>
                </a:lnTo>
                <a:lnTo>
                  <a:pt x="0" y="61488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5193821" y="5795820"/>
            <a:ext cx="607849" cy="607849"/>
          </a:xfrm>
          <a:custGeom>
            <a:avLst/>
            <a:gdLst/>
            <a:ahLst/>
            <a:cxnLst/>
            <a:rect r="r" b="b" t="t" l="l"/>
            <a:pathLst>
              <a:path h="607849" w="607849">
                <a:moveTo>
                  <a:pt x="0" y="0"/>
                </a:moveTo>
                <a:lnTo>
                  <a:pt x="607849" y="0"/>
                </a:lnTo>
                <a:lnTo>
                  <a:pt x="607849" y="607848"/>
                </a:lnTo>
                <a:lnTo>
                  <a:pt x="0" y="60784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5193821" y="7382926"/>
            <a:ext cx="607849" cy="607849"/>
          </a:xfrm>
          <a:custGeom>
            <a:avLst/>
            <a:gdLst/>
            <a:ahLst/>
            <a:cxnLst/>
            <a:rect r="r" b="b" t="t" l="l"/>
            <a:pathLst>
              <a:path h="607849" w="607849">
                <a:moveTo>
                  <a:pt x="0" y="0"/>
                </a:moveTo>
                <a:lnTo>
                  <a:pt x="607849" y="0"/>
                </a:lnTo>
                <a:lnTo>
                  <a:pt x="607849" y="607848"/>
                </a:lnTo>
                <a:lnTo>
                  <a:pt x="0" y="60784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5124067" y="8908821"/>
            <a:ext cx="747357" cy="747357"/>
          </a:xfrm>
          <a:custGeom>
            <a:avLst/>
            <a:gdLst/>
            <a:ahLst/>
            <a:cxnLst/>
            <a:rect r="r" b="b" t="t" l="l"/>
            <a:pathLst>
              <a:path h="747357" w="747357">
                <a:moveTo>
                  <a:pt x="0" y="0"/>
                </a:moveTo>
                <a:lnTo>
                  <a:pt x="747357" y="0"/>
                </a:lnTo>
                <a:lnTo>
                  <a:pt x="747357" y="747357"/>
                </a:lnTo>
                <a:lnTo>
                  <a:pt x="0" y="74735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7531661" y="5072996"/>
            <a:ext cx="719348" cy="719348"/>
          </a:xfrm>
          <a:custGeom>
            <a:avLst/>
            <a:gdLst/>
            <a:ahLst/>
            <a:cxnLst/>
            <a:rect r="r" b="b" t="t" l="l"/>
            <a:pathLst>
              <a:path h="719348" w="719348">
                <a:moveTo>
                  <a:pt x="0" y="0"/>
                </a:moveTo>
                <a:lnTo>
                  <a:pt x="719348" y="0"/>
                </a:lnTo>
                <a:lnTo>
                  <a:pt x="719348" y="719349"/>
                </a:lnTo>
                <a:lnTo>
                  <a:pt x="0" y="719349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7565780" y="6342803"/>
            <a:ext cx="702269" cy="702269"/>
          </a:xfrm>
          <a:custGeom>
            <a:avLst/>
            <a:gdLst/>
            <a:ahLst/>
            <a:cxnLst/>
            <a:rect r="r" b="b" t="t" l="l"/>
            <a:pathLst>
              <a:path h="702269" w="702269">
                <a:moveTo>
                  <a:pt x="0" y="0"/>
                </a:moveTo>
                <a:lnTo>
                  <a:pt x="702269" y="0"/>
                </a:lnTo>
                <a:lnTo>
                  <a:pt x="702269" y="702268"/>
                </a:lnTo>
                <a:lnTo>
                  <a:pt x="0" y="702268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7560509" y="7826608"/>
            <a:ext cx="683146" cy="683146"/>
          </a:xfrm>
          <a:custGeom>
            <a:avLst/>
            <a:gdLst/>
            <a:ahLst/>
            <a:cxnLst/>
            <a:rect r="r" b="b" t="t" l="l"/>
            <a:pathLst>
              <a:path h="683146" w="683146">
                <a:moveTo>
                  <a:pt x="0" y="0"/>
                </a:moveTo>
                <a:lnTo>
                  <a:pt x="683146" y="0"/>
                </a:lnTo>
                <a:lnTo>
                  <a:pt x="683146" y="683146"/>
                </a:lnTo>
                <a:lnTo>
                  <a:pt x="0" y="683146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7560509" y="9180474"/>
            <a:ext cx="624106" cy="624106"/>
          </a:xfrm>
          <a:custGeom>
            <a:avLst/>
            <a:gdLst/>
            <a:ahLst/>
            <a:cxnLst/>
            <a:rect r="r" b="b" t="t" l="l"/>
            <a:pathLst>
              <a:path h="624106" w="624106">
                <a:moveTo>
                  <a:pt x="0" y="0"/>
                </a:moveTo>
                <a:lnTo>
                  <a:pt x="624106" y="0"/>
                </a:lnTo>
                <a:lnTo>
                  <a:pt x="624106" y="624106"/>
                </a:lnTo>
                <a:lnTo>
                  <a:pt x="0" y="624106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655871" y="3504035"/>
            <a:ext cx="13181963" cy="840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000">
                <a:solidFill>
                  <a:srgbClr val="000000"/>
                </a:solidFill>
                <a:latin typeface="Ciutadella 4"/>
              </a:rPr>
              <a:t>Discuss what is happening in the picture below. </a:t>
            </a:r>
          </a:p>
          <a:p>
            <a:pPr algn="ctr">
              <a:lnSpc>
                <a:spcPts val="3060"/>
              </a:lnSpc>
            </a:pPr>
            <a:r>
              <a:rPr lang="en-US" sz="3000">
                <a:solidFill>
                  <a:srgbClr val="000000"/>
                </a:solidFill>
                <a:latin typeface="Ciutadella 4"/>
              </a:rPr>
              <a:t>Has this character told a lie or the truth? How do you know?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594633" y="219169"/>
            <a:ext cx="9450587" cy="1338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0"/>
              </a:lnSpc>
            </a:pPr>
            <a:r>
              <a:rPr lang="en-US" sz="9500">
                <a:solidFill>
                  <a:srgbClr val="AF1644"/>
                </a:solidFill>
                <a:latin typeface="Ciutadella 2"/>
              </a:rPr>
              <a:t>The Chain Reaction!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802019" y="1768444"/>
            <a:ext cx="13035815" cy="1436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000000"/>
                </a:solidFill>
                <a:latin typeface="Ciutadella 1"/>
              </a:rPr>
              <a:t>Whether we tell a lie or we tell the truth, there are consequences to our actions. </a:t>
            </a:r>
          </a:p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000000"/>
                </a:solidFill>
                <a:latin typeface="Ciutadella 1"/>
              </a:rPr>
              <a:t>When we tell a lie, we have to tell MORE lies so that our FIRST lie makes sense!</a:t>
            </a:r>
          </a:p>
          <a:p>
            <a:pPr algn="ctr">
              <a:lnSpc>
                <a:spcPts val="2790"/>
              </a:lnSpc>
            </a:pPr>
            <a:r>
              <a:rPr lang="en-US" sz="3000">
                <a:solidFill>
                  <a:srgbClr val="000000"/>
                </a:solidFill>
                <a:latin typeface="Ciutadella 1"/>
              </a:rPr>
              <a:t>But if we tell the truth - we don’t need to make up and remember the lie that we first told, because we can just say what truly happened!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28700" y="578701"/>
            <a:ext cx="16230600" cy="9129598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92527" t="-94424" r="-93383" b="-251296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62547" y="1028700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411700" y="94107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62547" y="3433412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2547" y="4471738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2547" y="5510064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2547" y="6548391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62547" y="7334047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978699" y="4623319"/>
            <a:ext cx="3613152" cy="3749055"/>
          </a:xfrm>
          <a:custGeom>
            <a:avLst/>
            <a:gdLst/>
            <a:ahLst/>
            <a:cxnLst/>
            <a:rect r="r" b="b" t="t" l="l"/>
            <a:pathLst>
              <a:path h="3749055" w="3613152">
                <a:moveTo>
                  <a:pt x="0" y="0"/>
                </a:moveTo>
                <a:lnTo>
                  <a:pt x="3613152" y="0"/>
                </a:lnTo>
                <a:lnTo>
                  <a:pt x="3613152" y="3749055"/>
                </a:lnTo>
                <a:lnTo>
                  <a:pt x="0" y="3749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1513282" y="4095170"/>
            <a:ext cx="3796018" cy="4277204"/>
          </a:xfrm>
          <a:custGeom>
            <a:avLst/>
            <a:gdLst/>
            <a:ahLst/>
            <a:cxnLst/>
            <a:rect r="r" b="b" t="t" l="l"/>
            <a:pathLst>
              <a:path h="4277204" w="3796018">
                <a:moveTo>
                  <a:pt x="3796019" y="0"/>
                </a:moveTo>
                <a:lnTo>
                  <a:pt x="0" y="0"/>
                </a:lnTo>
                <a:lnTo>
                  <a:pt x="0" y="4277204"/>
                </a:lnTo>
                <a:lnTo>
                  <a:pt x="3796019" y="4277204"/>
                </a:lnTo>
                <a:lnTo>
                  <a:pt x="379601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454390" y="5553440"/>
            <a:ext cx="3362478" cy="2259866"/>
          </a:xfrm>
          <a:custGeom>
            <a:avLst/>
            <a:gdLst/>
            <a:ahLst/>
            <a:cxnLst/>
            <a:rect r="r" b="b" t="t" l="l"/>
            <a:pathLst>
              <a:path h="2259866" w="3362478">
                <a:moveTo>
                  <a:pt x="0" y="0"/>
                </a:moveTo>
                <a:lnTo>
                  <a:pt x="3362478" y="0"/>
                </a:lnTo>
                <a:lnTo>
                  <a:pt x="3362478" y="2259865"/>
                </a:lnTo>
                <a:lnTo>
                  <a:pt x="0" y="2259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365996" y="4295827"/>
            <a:ext cx="2529362" cy="275068"/>
          </a:xfrm>
          <a:custGeom>
            <a:avLst/>
            <a:gdLst/>
            <a:ahLst/>
            <a:cxnLst/>
            <a:rect r="r" b="b" t="t" l="l"/>
            <a:pathLst>
              <a:path h="275068" w="2529362">
                <a:moveTo>
                  <a:pt x="0" y="0"/>
                </a:moveTo>
                <a:lnTo>
                  <a:pt x="2529362" y="0"/>
                </a:lnTo>
                <a:lnTo>
                  <a:pt x="2529362" y="275068"/>
                </a:lnTo>
                <a:lnTo>
                  <a:pt x="0" y="2750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731423" y="1256573"/>
            <a:ext cx="11874877" cy="184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24"/>
              </a:lnSpc>
            </a:pPr>
            <a:r>
              <a:rPr lang="en-US" sz="13096">
                <a:solidFill>
                  <a:srgbClr val="AF1644"/>
                </a:solidFill>
                <a:latin typeface="Ciutadella 2"/>
              </a:rPr>
              <a:t>Telling The Truth...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94541" y="3873413"/>
            <a:ext cx="5581469" cy="495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3897">
                <a:solidFill>
                  <a:srgbClr val="FF5D26"/>
                </a:solidFill>
                <a:latin typeface="Ciutadella 1"/>
              </a:rPr>
              <a:t>Takes us from feeling THIS...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317241" y="3648020"/>
            <a:ext cx="2578117" cy="733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5000">
                <a:solidFill>
                  <a:srgbClr val="8DB553"/>
                </a:solidFill>
                <a:latin typeface="Ciutadella 3"/>
              </a:rPr>
              <a:t>To THIS!!!!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524719" y="8786969"/>
            <a:ext cx="12784581" cy="401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3000" u="sng">
                <a:solidFill>
                  <a:srgbClr val="000000"/>
                </a:solidFill>
                <a:latin typeface="Ciutadella 4"/>
              </a:rPr>
              <a:t>Discuss</a:t>
            </a:r>
            <a:r>
              <a:rPr lang="en-US" sz="3000">
                <a:solidFill>
                  <a:srgbClr val="000000"/>
                </a:solidFill>
                <a:latin typeface="Ciutadella 4"/>
              </a:rPr>
              <a:t>: What is happening in this picture? What are the two faces feeling and why?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424984" y="424484"/>
            <a:ext cx="9438031" cy="9438031"/>
          </a:xfrm>
          <a:custGeom>
            <a:avLst/>
            <a:gdLst/>
            <a:ahLst/>
            <a:cxnLst/>
            <a:rect r="r" b="b" t="t" l="l"/>
            <a:pathLst>
              <a:path h="9438031" w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73938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930936" y="1602679"/>
            <a:ext cx="6377453" cy="1379849"/>
          </a:xfrm>
          <a:custGeom>
            <a:avLst/>
            <a:gdLst/>
            <a:ahLst/>
            <a:cxnLst/>
            <a:rect r="r" b="b" t="t" l="l"/>
            <a:pathLst>
              <a:path h="1379849" w="6377453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945481" y="1788371"/>
            <a:ext cx="8397038" cy="4804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25"/>
              </a:lnSpc>
            </a:pPr>
            <a:r>
              <a:rPr lang="en-US" sz="25303">
                <a:solidFill>
                  <a:srgbClr val="000000"/>
                </a:solidFill>
                <a:latin typeface="Ciutadella 3"/>
              </a:rPr>
              <a:t>WE DO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960775" y="6213158"/>
            <a:ext cx="2480204" cy="759563"/>
          </a:xfrm>
          <a:custGeom>
            <a:avLst/>
            <a:gdLst/>
            <a:ahLst/>
            <a:cxnLst/>
            <a:rect r="r" b="b" t="t" l="l"/>
            <a:pathLst>
              <a:path h="759563" w="2480204">
                <a:moveTo>
                  <a:pt x="0" y="0"/>
                </a:moveTo>
                <a:lnTo>
                  <a:pt x="2480204" y="0"/>
                </a:lnTo>
                <a:lnTo>
                  <a:pt x="2480204" y="759562"/>
                </a:lnTo>
                <a:lnTo>
                  <a:pt x="0" y="759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803549" y="5720682"/>
            <a:ext cx="4157226" cy="144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7683">
                <a:solidFill>
                  <a:srgbClr val="000000"/>
                </a:solidFill>
                <a:latin typeface="Ciutadella 4"/>
              </a:rPr>
              <a:t>Together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194132" y="7602426"/>
            <a:ext cx="3851061" cy="1282082"/>
          </a:xfrm>
          <a:custGeom>
            <a:avLst/>
            <a:gdLst/>
            <a:ahLst/>
            <a:cxnLst/>
            <a:rect r="r" b="b" t="t" l="l"/>
            <a:pathLst>
              <a:path h="1282082" w="3851061">
                <a:moveTo>
                  <a:pt x="0" y="0"/>
                </a:moveTo>
                <a:lnTo>
                  <a:pt x="3851061" y="0"/>
                </a:lnTo>
                <a:lnTo>
                  <a:pt x="3851061" y="1282082"/>
                </a:lnTo>
                <a:lnTo>
                  <a:pt x="0" y="1282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24631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73203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007534" y="1716710"/>
            <a:ext cx="14234832" cy="2218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10"/>
              </a:lnSpc>
            </a:pPr>
            <a:r>
              <a:rPr lang="en-US" sz="11650">
                <a:solidFill>
                  <a:srgbClr val="FBB911"/>
                </a:solidFill>
                <a:latin typeface="Ciutadella 2"/>
              </a:rPr>
              <a:t>Honesty HEADS or TAILS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617548" y="5183782"/>
            <a:ext cx="6367841" cy="4950818"/>
            <a:chOff x="0" y="0"/>
            <a:chExt cx="8490455" cy="66010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229582" y="0"/>
              <a:ext cx="2260874" cy="6601091"/>
            </a:xfrm>
            <a:custGeom>
              <a:avLst/>
              <a:gdLst/>
              <a:ahLst/>
              <a:cxnLst/>
              <a:rect r="r" b="b" t="t" l="l"/>
              <a:pathLst>
                <a:path h="6601091" w="2260874">
                  <a:moveTo>
                    <a:pt x="0" y="0"/>
                  </a:moveTo>
                  <a:lnTo>
                    <a:pt x="2260873" y="0"/>
                  </a:lnTo>
                  <a:lnTo>
                    <a:pt x="2260873" y="6601091"/>
                  </a:lnTo>
                  <a:lnTo>
                    <a:pt x="0" y="6601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0" y="0"/>
              <a:ext cx="5898351" cy="2848763"/>
              <a:chOff x="0" y="0"/>
              <a:chExt cx="1427994" cy="68968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427994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427994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446009" y="818946"/>
              <a:ext cx="4595554" cy="10394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4286">
                  <a:solidFill>
                    <a:srgbClr val="FFFFFF"/>
                  </a:solidFill>
                  <a:latin typeface="Ciutadella 5"/>
                </a:rPr>
                <a:t>Honest HEADS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576741" y="5522619"/>
            <a:ext cx="6530633" cy="4611981"/>
            <a:chOff x="0" y="0"/>
            <a:chExt cx="8707511" cy="614930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982415" cy="6149308"/>
            </a:xfrm>
            <a:custGeom>
              <a:avLst/>
              <a:gdLst/>
              <a:ahLst/>
              <a:cxnLst/>
              <a:rect r="r" b="b" t="t" l="l"/>
              <a:pathLst>
                <a:path h="6149308" w="2982415">
                  <a:moveTo>
                    <a:pt x="0" y="0"/>
                  </a:moveTo>
                  <a:lnTo>
                    <a:pt x="2982415" y="0"/>
                  </a:lnTo>
                  <a:lnTo>
                    <a:pt x="2982415" y="6149308"/>
                  </a:lnTo>
                  <a:lnTo>
                    <a:pt x="0" y="614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-10800000">
              <a:off x="2982415" y="2396981"/>
              <a:ext cx="5725097" cy="2848763"/>
              <a:chOff x="0" y="0"/>
              <a:chExt cx="1386049" cy="689687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386049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386049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3700377" y="3215927"/>
              <a:ext cx="5007135" cy="10394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001"/>
                </a:lnSpc>
              </a:pPr>
              <a:r>
                <a:rPr lang="en-US" sz="4286">
                  <a:solidFill>
                    <a:srgbClr val="FFFFFF"/>
                  </a:solidFill>
                  <a:latin typeface="Ciutadella 5"/>
                </a:rPr>
                <a:t>Dishonest TAILS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2028476" y="3982987"/>
            <a:ext cx="14620872" cy="891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3300">
                <a:solidFill>
                  <a:srgbClr val="000000"/>
                </a:solidFill>
                <a:latin typeface="Ciutadella 1"/>
              </a:rPr>
              <a:t>Read the following scenario slides. If you think the statement is </a:t>
            </a:r>
            <a:r>
              <a:rPr lang="en-US" sz="3300" u="sng">
                <a:solidFill>
                  <a:srgbClr val="000000"/>
                </a:solidFill>
                <a:latin typeface="Ciutadella 1"/>
              </a:rPr>
              <a:t>honest</a:t>
            </a:r>
            <a:r>
              <a:rPr lang="en-US" sz="3300">
                <a:solidFill>
                  <a:srgbClr val="000000"/>
                </a:solidFill>
                <a:latin typeface="Ciutadella 1"/>
              </a:rPr>
              <a:t>, put your hands on your HEAD! If you think the statement is </a:t>
            </a:r>
            <a:r>
              <a:rPr lang="en-US" sz="3300" u="sng">
                <a:solidFill>
                  <a:srgbClr val="000000"/>
                </a:solidFill>
                <a:latin typeface="Ciutadella 1"/>
              </a:rPr>
              <a:t>dishonest</a:t>
            </a:r>
            <a:r>
              <a:rPr lang="en-US" sz="3300">
                <a:solidFill>
                  <a:srgbClr val="000000"/>
                </a:solidFill>
                <a:latin typeface="Ciutadella 1"/>
              </a:rPr>
              <a:t>, put your hands on your TAIL!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3351496" y="787080"/>
            <a:ext cx="4191152" cy="1377304"/>
          </a:xfrm>
          <a:custGeom>
            <a:avLst/>
            <a:gdLst/>
            <a:ahLst/>
            <a:cxnLst/>
            <a:rect r="r" b="b" t="t" l="l"/>
            <a:pathLst>
              <a:path h="1377304" w="4191152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144000" y="787080"/>
            <a:ext cx="4191152" cy="1377304"/>
          </a:xfrm>
          <a:custGeom>
            <a:avLst/>
            <a:gdLst/>
            <a:ahLst/>
            <a:cxnLst/>
            <a:rect r="r" b="b" t="t" l="l"/>
            <a:pathLst>
              <a:path h="1377304" w="4191152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933798" y="787080"/>
            <a:ext cx="4191152" cy="1377304"/>
          </a:xfrm>
          <a:custGeom>
            <a:avLst/>
            <a:gdLst/>
            <a:ahLst/>
            <a:cxnLst/>
            <a:rect r="r" b="b" t="t" l="l"/>
            <a:pathLst>
              <a:path h="1377304" w="4191152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24631" y="787080"/>
            <a:ext cx="4191152" cy="1377304"/>
          </a:xfrm>
          <a:custGeom>
            <a:avLst/>
            <a:gdLst/>
            <a:ahLst/>
            <a:cxnLst/>
            <a:rect r="r" b="b" t="t" l="l"/>
            <a:pathLst>
              <a:path h="1377304" w="4191152">
                <a:moveTo>
                  <a:pt x="0" y="0"/>
                </a:moveTo>
                <a:lnTo>
                  <a:pt x="4191152" y="0"/>
                </a:lnTo>
                <a:lnTo>
                  <a:pt x="4191152" y="1377305"/>
                </a:lnTo>
                <a:lnTo>
                  <a:pt x="0" y="1377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7676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39273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32586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83291" y="-324020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2091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-1956391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3819642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31609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040" y="6419265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958090" y="1008179"/>
            <a:ext cx="16459613" cy="2324920"/>
          </a:xfrm>
          <a:custGeom>
            <a:avLst/>
            <a:gdLst/>
            <a:ahLst/>
            <a:cxnLst/>
            <a:rect r="r" b="b" t="t" l="l"/>
            <a:pathLst>
              <a:path h="2324920" w="16459613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696031" y="6502756"/>
            <a:ext cx="2177396" cy="3533299"/>
          </a:xfrm>
          <a:custGeom>
            <a:avLst/>
            <a:gdLst/>
            <a:ahLst/>
            <a:cxnLst/>
            <a:rect r="r" b="b" t="t" l="l"/>
            <a:pathLst>
              <a:path h="3533299" w="2177396">
                <a:moveTo>
                  <a:pt x="0" y="0"/>
                </a:moveTo>
                <a:lnTo>
                  <a:pt x="2177395" y="0"/>
                </a:lnTo>
                <a:lnTo>
                  <a:pt x="2177395" y="3533299"/>
                </a:lnTo>
                <a:lnTo>
                  <a:pt x="0" y="3533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983291" y="6463619"/>
            <a:ext cx="5058623" cy="3572436"/>
            <a:chOff x="0" y="0"/>
            <a:chExt cx="6744830" cy="476324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310176" cy="4763249"/>
            </a:xfrm>
            <a:custGeom>
              <a:avLst/>
              <a:gdLst/>
              <a:ahLst/>
              <a:cxnLst/>
              <a:rect r="r" b="b" t="t" l="l"/>
              <a:pathLst>
                <a:path h="4763249" w="2310176">
                  <a:moveTo>
                    <a:pt x="0" y="0"/>
                  </a:moveTo>
                  <a:lnTo>
                    <a:pt x="2310176" y="0"/>
                  </a:lnTo>
                  <a:lnTo>
                    <a:pt x="2310176" y="4763249"/>
                  </a:lnTo>
                  <a:lnTo>
                    <a:pt x="0" y="4763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-10800000">
              <a:off x="2310176" y="1856699"/>
              <a:ext cx="4434655" cy="2206649"/>
              <a:chOff x="0" y="0"/>
              <a:chExt cx="1386049" cy="689687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386049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386049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2866308" y="2490509"/>
              <a:ext cx="3878522" cy="805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48"/>
                </a:lnSpc>
              </a:pPr>
              <a:r>
                <a:rPr lang="en-US" sz="3320">
                  <a:solidFill>
                    <a:srgbClr val="FFFFFF"/>
                  </a:solidFill>
                  <a:latin typeface="Ciutadella 5"/>
                </a:rPr>
                <a:t>Dishonest TAILS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49759" y="6340831"/>
            <a:ext cx="4879621" cy="3793769"/>
            <a:chOff x="0" y="0"/>
            <a:chExt cx="6506162" cy="505835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773674" y="0"/>
              <a:ext cx="1732488" cy="5058358"/>
            </a:xfrm>
            <a:custGeom>
              <a:avLst/>
              <a:gdLst/>
              <a:ahLst/>
              <a:cxnLst/>
              <a:rect r="r" b="b" t="t" l="l"/>
              <a:pathLst>
                <a:path h="5058358" w="1732488">
                  <a:moveTo>
                    <a:pt x="0" y="0"/>
                  </a:moveTo>
                  <a:lnTo>
                    <a:pt x="1732488" y="0"/>
                  </a:lnTo>
                  <a:lnTo>
                    <a:pt x="1732488" y="5058358"/>
                  </a:lnTo>
                  <a:lnTo>
                    <a:pt x="0" y="505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grpSp>
          <p:nvGrpSpPr>
            <p:cNvPr name="Group 27" id="27"/>
            <p:cNvGrpSpPr/>
            <p:nvPr/>
          </p:nvGrpSpPr>
          <p:grpSpPr>
            <a:xfrm rot="0">
              <a:off x="0" y="0"/>
              <a:ext cx="4519855" cy="2182982"/>
              <a:chOff x="0" y="0"/>
              <a:chExt cx="1427994" cy="689687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427994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427994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341773" y="635107"/>
              <a:ext cx="3521533" cy="788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98"/>
                </a:lnSpc>
              </a:pPr>
              <a:r>
                <a:rPr lang="en-US" sz="3284">
                  <a:solidFill>
                    <a:srgbClr val="FFFFFF"/>
                  </a:solidFill>
                  <a:latin typeface="Ciutadella 5"/>
                </a:rPr>
                <a:t>Honest HEADS</a:t>
              </a: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138125" y="703993"/>
            <a:ext cx="11588921" cy="262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3786">
                <a:solidFill>
                  <a:srgbClr val="FBB911"/>
                </a:solidFill>
                <a:latin typeface="Ciutadella 2"/>
              </a:rPr>
              <a:t>HEADS or TAILS?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72832" y="5400296"/>
            <a:ext cx="15969082" cy="75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507">
                <a:solidFill>
                  <a:srgbClr val="12100B"/>
                </a:solidFill>
                <a:latin typeface="Ciutadella 1"/>
              </a:rPr>
              <a:t>Nina borrowed her friends ball and did not give it back.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680644" y="4189518"/>
            <a:ext cx="4090325" cy="953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>
                <a:solidFill>
                  <a:srgbClr val="FF5D26"/>
                </a:solidFill>
                <a:latin typeface="Ciutadella 5"/>
              </a:rPr>
              <a:t>SCENARIO: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7676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39273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32586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83291" y="-324020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2091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-1956391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3819642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31609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040" y="6419265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958090" y="1008179"/>
            <a:ext cx="16459613" cy="2324920"/>
          </a:xfrm>
          <a:custGeom>
            <a:avLst/>
            <a:gdLst/>
            <a:ahLst/>
            <a:cxnLst/>
            <a:rect r="r" b="b" t="t" l="l"/>
            <a:pathLst>
              <a:path h="2324920" w="16459613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983291" y="6620028"/>
            <a:ext cx="4837146" cy="3416028"/>
            <a:chOff x="0" y="0"/>
            <a:chExt cx="6449528" cy="45547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09031" cy="4554704"/>
            </a:xfrm>
            <a:custGeom>
              <a:avLst/>
              <a:gdLst/>
              <a:ahLst/>
              <a:cxnLst/>
              <a:rect r="r" b="b" t="t" l="l"/>
              <a:pathLst>
                <a:path h="4554704" w="2209031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386049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386049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2740816" y="2385156"/>
              <a:ext cx="3708712" cy="7667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3175">
                  <a:solidFill>
                    <a:srgbClr val="FFFFFF"/>
                  </a:solidFill>
                  <a:latin typeface="Ciutadella 5"/>
                </a:rPr>
                <a:t>Dishonest TAILS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49759" y="6620028"/>
            <a:ext cx="4520513" cy="3514572"/>
            <a:chOff x="0" y="0"/>
            <a:chExt cx="6027351" cy="46860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422363" y="0"/>
              <a:ext cx="1604988" cy="4686096"/>
            </a:xfrm>
            <a:custGeom>
              <a:avLst/>
              <a:gdLst/>
              <a:ahLst/>
              <a:cxnLst/>
              <a:rect r="r" b="b" t="t" l="l"/>
              <a:pathLst>
                <a:path h="4686096" w="1604988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/>
            <p:nvPr/>
          </p:nvGrpSpPr>
          <p:grpSpPr>
            <a:xfrm rot="0"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427994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427994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316620" y="579254"/>
              <a:ext cx="3262371" cy="7399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3043">
                  <a:solidFill>
                    <a:srgbClr val="FFFFFF"/>
                  </a:solidFill>
                  <a:latin typeface="Ciutadella 5"/>
                </a:rPr>
                <a:t>Honest HEADS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7477657" y="6419265"/>
            <a:ext cx="2392361" cy="3701912"/>
          </a:xfrm>
          <a:custGeom>
            <a:avLst/>
            <a:gdLst/>
            <a:ahLst/>
            <a:cxnLst/>
            <a:rect r="r" b="b" t="t" l="l"/>
            <a:pathLst>
              <a:path h="3701912" w="2392361">
                <a:moveTo>
                  <a:pt x="0" y="0"/>
                </a:moveTo>
                <a:lnTo>
                  <a:pt x="2392360" y="0"/>
                </a:lnTo>
                <a:lnTo>
                  <a:pt x="2392360" y="3701912"/>
                </a:lnTo>
                <a:lnTo>
                  <a:pt x="0" y="370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49988" y="5056878"/>
            <a:ext cx="17875818" cy="149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507">
                <a:solidFill>
                  <a:srgbClr val="12100B"/>
                </a:solidFill>
                <a:latin typeface="Ciutadella 1"/>
              </a:rPr>
              <a:t>Oliver realised he had taken his friends toy home after a play date. He returned it to them and apologised.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680644" y="3954706"/>
            <a:ext cx="4090325" cy="953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>
                <a:solidFill>
                  <a:srgbClr val="FF5D26"/>
                </a:solidFill>
                <a:latin typeface="Ciutadella 5"/>
              </a:rPr>
              <a:t>SCENARIO: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38125" y="703993"/>
            <a:ext cx="11588921" cy="262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3786">
                <a:solidFill>
                  <a:srgbClr val="FBB911"/>
                </a:solidFill>
                <a:latin typeface="Ciutadella 2"/>
              </a:rPr>
              <a:t>HEADS or TAILS?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7676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39273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32586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83291" y="-324020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2091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-1956391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3819642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31609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040" y="6419265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958090" y="1008179"/>
            <a:ext cx="16459613" cy="2324920"/>
          </a:xfrm>
          <a:custGeom>
            <a:avLst/>
            <a:gdLst/>
            <a:ahLst/>
            <a:cxnLst/>
            <a:rect r="r" b="b" t="t" l="l"/>
            <a:pathLst>
              <a:path h="2324920" w="16459613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983291" y="6620028"/>
            <a:ext cx="4837146" cy="3416028"/>
            <a:chOff x="0" y="0"/>
            <a:chExt cx="6449528" cy="45547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09031" cy="4554704"/>
            </a:xfrm>
            <a:custGeom>
              <a:avLst/>
              <a:gdLst/>
              <a:ahLst/>
              <a:cxnLst/>
              <a:rect r="r" b="b" t="t" l="l"/>
              <a:pathLst>
                <a:path h="4554704" w="2209031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386049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386049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2740816" y="2385156"/>
              <a:ext cx="3708712" cy="7667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3175">
                  <a:solidFill>
                    <a:srgbClr val="FFFFFF"/>
                  </a:solidFill>
                  <a:latin typeface="Ciutadella 5"/>
                </a:rPr>
                <a:t>Dishonest TAILS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49759" y="6620028"/>
            <a:ext cx="4520513" cy="3514572"/>
            <a:chOff x="0" y="0"/>
            <a:chExt cx="6027351" cy="46860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422363" y="0"/>
              <a:ext cx="1604988" cy="4686096"/>
            </a:xfrm>
            <a:custGeom>
              <a:avLst/>
              <a:gdLst/>
              <a:ahLst/>
              <a:cxnLst/>
              <a:rect r="r" b="b" t="t" l="l"/>
              <a:pathLst>
                <a:path h="4686096" w="1604988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/>
            <p:nvPr/>
          </p:nvGrpSpPr>
          <p:grpSpPr>
            <a:xfrm rot="0"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427994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427994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316620" y="579254"/>
              <a:ext cx="3262371" cy="7399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3043">
                  <a:solidFill>
                    <a:srgbClr val="FFFFFF"/>
                  </a:solidFill>
                  <a:latin typeface="Ciutadella 5"/>
                </a:rPr>
                <a:t>Honest HEADS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7477657" y="6624238"/>
            <a:ext cx="2644159" cy="3411818"/>
          </a:xfrm>
          <a:custGeom>
            <a:avLst/>
            <a:gdLst/>
            <a:ahLst/>
            <a:cxnLst/>
            <a:rect r="r" b="b" t="t" l="l"/>
            <a:pathLst>
              <a:path h="3411818" w="2644159">
                <a:moveTo>
                  <a:pt x="0" y="0"/>
                </a:moveTo>
                <a:lnTo>
                  <a:pt x="2644158" y="0"/>
                </a:lnTo>
                <a:lnTo>
                  <a:pt x="2644158" y="3411817"/>
                </a:lnTo>
                <a:lnTo>
                  <a:pt x="0" y="3411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49988" y="5056878"/>
            <a:ext cx="17875818" cy="149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507">
                <a:solidFill>
                  <a:srgbClr val="12100B"/>
                </a:solidFill>
                <a:latin typeface="Ciutadella 1"/>
              </a:rPr>
              <a:t>Isobel broke her cousins favourite toy accidentally. She told her cousin that it was her and she apologised.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680644" y="3954706"/>
            <a:ext cx="4090325" cy="953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>
                <a:solidFill>
                  <a:srgbClr val="FF5D26"/>
                </a:solidFill>
                <a:latin typeface="Ciutadella 5"/>
              </a:rPr>
              <a:t>SCENARIO: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38125" y="703993"/>
            <a:ext cx="11588921" cy="262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3786">
                <a:solidFill>
                  <a:srgbClr val="FBB911"/>
                </a:solidFill>
                <a:latin typeface="Ciutadella 2"/>
              </a:rPr>
              <a:t>HEADS or TAILS?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8951247" y="2494082"/>
            <a:ext cx="9693336" cy="5298835"/>
          </a:xfrm>
          <a:custGeom>
            <a:avLst/>
            <a:gdLst/>
            <a:ahLst/>
            <a:cxnLst/>
            <a:rect r="r" b="b" t="t" l="l"/>
            <a:pathLst>
              <a:path h="5298835" w="9693336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2494082"/>
            <a:ext cx="9693336" cy="5298835"/>
          </a:xfrm>
          <a:custGeom>
            <a:avLst/>
            <a:gdLst/>
            <a:ahLst/>
            <a:cxnLst/>
            <a:rect r="r" b="b" t="t" l="l"/>
            <a:pathLst>
              <a:path h="5298835" w="9693336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true" flipV="false" rot="0">
            <a:off x="303196" y="199240"/>
            <a:ext cx="7630641" cy="9888519"/>
          </a:xfrm>
          <a:custGeom>
            <a:avLst/>
            <a:gdLst/>
            <a:ahLst/>
            <a:cxnLst/>
            <a:rect r="r" b="b" t="t" l="l"/>
            <a:pathLst>
              <a:path h="9888519" w="7630641">
                <a:moveTo>
                  <a:pt x="7630640" y="0"/>
                </a:moveTo>
                <a:lnTo>
                  <a:pt x="0" y="0"/>
                </a:lnTo>
                <a:lnTo>
                  <a:pt x="0" y="9888520"/>
                </a:lnTo>
                <a:lnTo>
                  <a:pt x="7630640" y="9888520"/>
                </a:lnTo>
                <a:lnTo>
                  <a:pt x="763064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426922" y="2798627"/>
            <a:ext cx="10070786" cy="3906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8"/>
              </a:lnSpc>
            </a:pPr>
            <a:r>
              <a:rPr lang="en-US" sz="20570">
                <a:solidFill>
                  <a:srgbClr val="FF5D26"/>
                </a:solidFill>
                <a:latin typeface="Ciutadella 2"/>
              </a:rPr>
              <a:t>Warm Up!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7676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39273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32586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83291" y="-324020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2091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-1956391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3819642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31609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040" y="6419265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958090" y="1008179"/>
            <a:ext cx="16459613" cy="2324920"/>
          </a:xfrm>
          <a:custGeom>
            <a:avLst/>
            <a:gdLst/>
            <a:ahLst/>
            <a:cxnLst/>
            <a:rect r="r" b="b" t="t" l="l"/>
            <a:pathLst>
              <a:path h="2324920" w="16459613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983291" y="6620028"/>
            <a:ext cx="4837146" cy="3416028"/>
            <a:chOff x="0" y="0"/>
            <a:chExt cx="6449528" cy="45547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09031" cy="4554704"/>
            </a:xfrm>
            <a:custGeom>
              <a:avLst/>
              <a:gdLst/>
              <a:ahLst/>
              <a:cxnLst/>
              <a:rect r="r" b="b" t="t" l="l"/>
              <a:pathLst>
                <a:path h="4554704" w="2209031">
                  <a:moveTo>
                    <a:pt x="0" y="0"/>
                  </a:moveTo>
                  <a:lnTo>
                    <a:pt x="2209031" y="0"/>
                  </a:lnTo>
                  <a:lnTo>
                    <a:pt x="2209031" y="4554704"/>
                  </a:lnTo>
                  <a:lnTo>
                    <a:pt x="0" y="4554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-10800000">
              <a:off x="2209031" y="1775409"/>
              <a:ext cx="4240496" cy="2110038"/>
              <a:chOff x="0" y="0"/>
              <a:chExt cx="1386049" cy="689687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386049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386049">
                    <a:moveTo>
                      <a:pt x="1386049" y="344844"/>
                    </a:moveTo>
                    <a:lnTo>
                      <a:pt x="979649" y="0"/>
                    </a:lnTo>
                    <a:lnTo>
                      <a:pt x="979649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979649" y="486487"/>
                    </a:lnTo>
                    <a:lnTo>
                      <a:pt x="979649" y="689687"/>
                    </a:lnTo>
                    <a:lnTo>
                      <a:pt x="1386049" y="344844"/>
                    </a:lnTo>
                    <a:close/>
                  </a:path>
                </a:pathLst>
              </a:custGeom>
              <a:solidFill>
                <a:srgbClr val="87B4C9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165100"/>
                <a:ext cx="1284449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2740816" y="2385156"/>
              <a:ext cx="3708712" cy="7667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3175">
                  <a:solidFill>
                    <a:srgbClr val="FFFFFF"/>
                  </a:solidFill>
                  <a:latin typeface="Ciutadella 5"/>
                </a:rPr>
                <a:t>Dishonest TAILS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49759" y="6620028"/>
            <a:ext cx="4520513" cy="3514572"/>
            <a:chOff x="0" y="0"/>
            <a:chExt cx="6027351" cy="46860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422363" y="0"/>
              <a:ext cx="1604988" cy="4686096"/>
            </a:xfrm>
            <a:custGeom>
              <a:avLst/>
              <a:gdLst/>
              <a:ahLst/>
              <a:cxnLst/>
              <a:rect r="r" b="b" t="t" l="l"/>
              <a:pathLst>
                <a:path h="4686096" w="1604988">
                  <a:moveTo>
                    <a:pt x="0" y="0"/>
                  </a:moveTo>
                  <a:lnTo>
                    <a:pt x="1604988" y="0"/>
                  </a:lnTo>
                  <a:lnTo>
                    <a:pt x="1604988" y="4686096"/>
                  </a:lnTo>
                  <a:lnTo>
                    <a:pt x="0" y="4686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/>
            <p:nvPr/>
          </p:nvGrpSpPr>
          <p:grpSpPr>
            <a:xfrm rot="0">
              <a:off x="0" y="0"/>
              <a:ext cx="4187224" cy="2022329"/>
              <a:chOff x="0" y="0"/>
              <a:chExt cx="1427994" cy="689687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1427994" cy="689687"/>
              </a:xfrm>
              <a:custGeom>
                <a:avLst/>
                <a:gdLst/>
                <a:ahLst/>
                <a:cxnLst/>
                <a:rect r="r" b="b" t="t" l="l"/>
                <a:pathLst>
                  <a:path h="689687" w="1427994">
                    <a:moveTo>
                      <a:pt x="1427994" y="344844"/>
                    </a:moveTo>
                    <a:lnTo>
                      <a:pt x="1021594" y="0"/>
                    </a:lnTo>
                    <a:lnTo>
                      <a:pt x="1021594" y="203200"/>
                    </a:lnTo>
                    <a:lnTo>
                      <a:pt x="0" y="203200"/>
                    </a:lnTo>
                    <a:lnTo>
                      <a:pt x="0" y="486487"/>
                    </a:lnTo>
                    <a:lnTo>
                      <a:pt x="1021594" y="486487"/>
                    </a:lnTo>
                    <a:lnTo>
                      <a:pt x="1021594" y="689687"/>
                    </a:lnTo>
                    <a:lnTo>
                      <a:pt x="1427994" y="344844"/>
                    </a:lnTo>
                    <a:close/>
                  </a:path>
                </a:pathLst>
              </a:custGeom>
              <a:solidFill>
                <a:srgbClr val="8CC5BF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165100"/>
                <a:ext cx="1326394" cy="321387"/>
              </a:xfrm>
              <a:prstGeom prst="rect">
                <a:avLst/>
              </a:prstGeom>
            </p:spPr>
            <p:txBody>
              <a:bodyPr anchor="ctr" rtlCol="false" tIns="52948" lIns="52948" bIns="52948" rIns="529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316620" y="579254"/>
              <a:ext cx="3262371" cy="7399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0"/>
                </a:lnSpc>
              </a:pPr>
              <a:r>
                <a:rPr lang="en-US" sz="3043">
                  <a:solidFill>
                    <a:srgbClr val="FFFFFF"/>
                  </a:solidFill>
                  <a:latin typeface="Ciutadella 5"/>
                </a:rPr>
                <a:t>Honest HEADS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8001851" y="6719060"/>
            <a:ext cx="1861469" cy="3415539"/>
          </a:xfrm>
          <a:custGeom>
            <a:avLst/>
            <a:gdLst/>
            <a:ahLst/>
            <a:cxnLst/>
            <a:rect r="r" b="b" t="t" l="l"/>
            <a:pathLst>
              <a:path h="3415539" w="1861469">
                <a:moveTo>
                  <a:pt x="0" y="0"/>
                </a:moveTo>
                <a:lnTo>
                  <a:pt x="1861469" y="0"/>
                </a:lnTo>
                <a:lnTo>
                  <a:pt x="1861469" y="3415540"/>
                </a:lnTo>
                <a:lnTo>
                  <a:pt x="0" y="3415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49988" y="5056878"/>
            <a:ext cx="17875818" cy="149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507">
                <a:solidFill>
                  <a:srgbClr val="12100B"/>
                </a:solidFill>
                <a:latin typeface="Ciutadella 1"/>
              </a:rPr>
              <a:t>Jack was invited to his friends birthday party, but pretended to be sick to go to another party.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680644" y="3954706"/>
            <a:ext cx="4090325" cy="953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6077" u="sng">
                <a:solidFill>
                  <a:srgbClr val="FF5D26"/>
                </a:solidFill>
                <a:latin typeface="Ciutadella 5"/>
              </a:rPr>
              <a:t>SCENARIO: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38125" y="703993"/>
            <a:ext cx="11588921" cy="262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00"/>
              </a:lnSpc>
            </a:pPr>
            <a:r>
              <a:rPr lang="en-US" sz="13786">
                <a:solidFill>
                  <a:srgbClr val="FBB911"/>
                </a:solidFill>
                <a:latin typeface="Ciutadella 2"/>
              </a:rPr>
              <a:t>HEADS or TAILS?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424984" y="424484"/>
            <a:ext cx="9438031" cy="9438031"/>
          </a:xfrm>
          <a:custGeom>
            <a:avLst/>
            <a:gdLst/>
            <a:ahLst/>
            <a:cxnLst/>
            <a:rect r="r" b="b" t="t" l="l"/>
            <a:pathLst>
              <a:path h="9438031" w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73938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4766546" y="2077653"/>
            <a:ext cx="9001219" cy="4448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46"/>
              </a:lnSpc>
            </a:pPr>
            <a:r>
              <a:rPr lang="en-US" sz="23390">
                <a:solidFill>
                  <a:srgbClr val="000000"/>
                </a:solidFill>
                <a:latin typeface="Ciutadella 3"/>
              </a:rPr>
              <a:t>YOU DO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293971" y="6076486"/>
            <a:ext cx="1246583" cy="1179060"/>
          </a:xfrm>
          <a:custGeom>
            <a:avLst/>
            <a:gdLst/>
            <a:ahLst/>
            <a:cxnLst/>
            <a:rect r="r" b="b" t="t" l="l"/>
            <a:pathLst>
              <a:path h="1179060" w="1246583">
                <a:moveTo>
                  <a:pt x="0" y="0"/>
                </a:moveTo>
                <a:lnTo>
                  <a:pt x="1246583" y="0"/>
                </a:lnTo>
                <a:lnTo>
                  <a:pt x="1246583" y="1179060"/>
                </a:lnTo>
                <a:lnTo>
                  <a:pt x="0" y="1179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30936" y="1602679"/>
            <a:ext cx="6377453" cy="1379849"/>
          </a:xfrm>
          <a:custGeom>
            <a:avLst/>
            <a:gdLst/>
            <a:ahLst/>
            <a:cxnLst/>
            <a:rect r="r" b="b" t="t" l="l"/>
            <a:pathLst>
              <a:path h="1379849" w="6377453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22495" y="5806307"/>
            <a:ext cx="4157226" cy="144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7683">
                <a:solidFill>
                  <a:srgbClr val="000000"/>
                </a:solidFill>
                <a:latin typeface="Ciutadella 4"/>
              </a:rPr>
              <a:t>I support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196800" y="7602426"/>
            <a:ext cx="3848392" cy="1279590"/>
          </a:xfrm>
          <a:custGeom>
            <a:avLst/>
            <a:gdLst/>
            <a:ahLst/>
            <a:cxnLst/>
            <a:rect r="r" b="b" t="t" l="l"/>
            <a:pathLst>
              <a:path h="1279590" w="3848392">
                <a:moveTo>
                  <a:pt x="0" y="0"/>
                </a:moveTo>
                <a:lnTo>
                  <a:pt x="3848393" y="0"/>
                </a:lnTo>
                <a:lnTo>
                  <a:pt x="3848393" y="1279590"/>
                </a:lnTo>
                <a:lnTo>
                  <a:pt x="0" y="12795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30772" y="3881147"/>
            <a:ext cx="10754306" cy="5377153"/>
          </a:xfrm>
          <a:custGeom>
            <a:avLst/>
            <a:gdLst/>
            <a:ahLst/>
            <a:cxnLst/>
            <a:rect r="r" b="b" t="t" l="l"/>
            <a:pathLst>
              <a:path h="5377153" w="10754306">
                <a:moveTo>
                  <a:pt x="0" y="0"/>
                </a:moveTo>
                <a:lnTo>
                  <a:pt x="10754307" y="0"/>
                </a:lnTo>
                <a:lnTo>
                  <a:pt x="10754307" y="5377153"/>
                </a:lnTo>
                <a:lnTo>
                  <a:pt x="0" y="5377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4"/>
              <a:stretch>
                <a:fillRect l="-182733" t="-56316" r="-182613" b="-128686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24631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73203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066102" y="3771152"/>
            <a:ext cx="10754306" cy="5377153"/>
          </a:xfrm>
          <a:custGeom>
            <a:avLst/>
            <a:gdLst/>
            <a:ahLst/>
            <a:cxnLst/>
            <a:rect r="r" b="b" t="t" l="l"/>
            <a:pathLst>
              <a:path h="5377153" w="10754306">
                <a:moveTo>
                  <a:pt x="0" y="0"/>
                </a:moveTo>
                <a:lnTo>
                  <a:pt x="10754306" y="0"/>
                </a:lnTo>
                <a:lnTo>
                  <a:pt x="10754306" y="5377154"/>
                </a:lnTo>
                <a:lnTo>
                  <a:pt x="0" y="537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3771152"/>
            <a:ext cx="4745568" cy="5144247"/>
          </a:xfrm>
          <a:custGeom>
            <a:avLst/>
            <a:gdLst/>
            <a:ahLst/>
            <a:cxnLst/>
            <a:rect r="r" b="b" t="t" l="l"/>
            <a:pathLst>
              <a:path h="5144247" w="4745568">
                <a:moveTo>
                  <a:pt x="0" y="0"/>
                </a:moveTo>
                <a:lnTo>
                  <a:pt x="4745568" y="0"/>
                </a:lnTo>
                <a:lnTo>
                  <a:pt x="4745568" y="5144248"/>
                </a:lnTo>
                <a:lnTo>
                  <a:pt x="0" y="5144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38358" y="1209675"/>
            <a:ext cx="15526164" cy="2016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0"/>
              </a:lnSpc>
            </a:pPr>
            <a:r>
              <a:rPr lang="en-US" sz="14471">
                <a:solidFill>
                  <a:srgbClr val="8DB553"/>
                </a:solidFill>
                <a:latin typeface="Ciutadella 2"/>
              </a:rPr>
              <a:t>Ping needs your help!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93952" y="4297663"/>
            <a:ext cx="13794048" cy="4290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6248">
                <a:solidFill>
                  <a:srgbClr val="FFFFFF"/>
                </a:solidFill>
                <a:latin typeface="Ciutadella 2"/>
              </a:rPr>
              <a:t>Now that Ping is Emperor, </a:t>
            </a:r>
          </a:p>
          <a:p>
            <a:pPr algn="ctr">
              <a:lnSpc>
                <a:spcPts val="6560"/>
              </a:lnSpc>
            </a:pPr>
            <a:r>
              <a:rPr lang="en-US" sz="6248">
                <a:solidFill>
                  <a:srgbClr val="FFFFFF"/>
                </a:solidFill>
                <a:latin typeface="Ciutadella 2"/>
              </a:rPr>
              <a:t>he would like to create his </a:t>
            </a:r>
          </a:p>
          <a:p>
            <a:pPr algn="ctr">
              <a:lnSpc>
                <a:spcPts val="6560"/>
              </a:lnSpc>
            </a:pPr>
            <a:r>
              <a:rPr lang="en-US" sz="6248">
                <a:solidFill>
                  <a:srgbClr val="FFFFFF"/>
                </a:solidFill>
                <a:latin typeface="Ciutadella 2"/>
              </a:rPr>
              <a:t>very own honesty garden to </a:t>
            </a:r>
          </a:p>
          <a:p>
            <a:pPr algn="ctr">
              <a:lnSpc>
                <a:spcPts val="6560"/>
              </a:lnSpc>
            </a:pPr>
            <a:r>
              <a:rPr lang="en-US" sz="6248">
                <a:solidFill>
                  <a:srgbClr val="FFFFFF"/>
                </a:solidFill>
                <a:latin typeface="Ciutadella 2"/>
              </a:rPr>
              <a:t>celebrate how he came to </a:t>
            </a:r>
          </a:p>
          <a:p>
            <a:pPr algn="ctr">
              <a:lnSpc>
                <a:spcPts val="6560"/>
              </a:lnSpc>
            </a:pPr>
            <a:r>
              <a:rPr lang="en-US" sz="6248">
                <a:solidFill>
                  <a:srgbClr val="FFFFFF"/>
                </a:solidFill>
                <a:latin typeface="Ciutadella 2"/>
              </a:rPr>
              <a:t>be Emperor!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28700" y="578701"/>
            <a:ext cx="16230600" cy="9129598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7341" t="-84445" r="-90823" b="-23360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62547" y="1028700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62547" y="3433412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2547" y="4471738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2547" y="5510064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2547" y="6548391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62547" y="7181647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2209307" y="3678555"/>
            <a:ext cx="8743950" cy="5246370"/>
            <a:chOff x="0" y="0"/>
            <a:chExt cx="6350000" cy="381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8"/>
              <a:stretch>
                <a:fillRect l="0" t="-4383" r="0" b="-2915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467606" y="4120515"/>
            <a:ext cx="4362450" cy="4362450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B911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88900" y="41275"/>
              <a:ext cx="635000" cy="6826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1"/>
                </a:lnSpc>
              </a:pPr>
              <a:r>
                <a:rPr lang="en-US" sz="2565">
                  <a:solidFill>
                    <a:srgbClr val="FFFFFF"/>
                  </a:solidFill>
                  <a:latin typeface="Canva Sans"/>
                </a:rPr>
                <a:t>We are each going to make an origami  flower to add to Pings Honesty Garden!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2237383" y="1372476"/>
            <a:ext cx="13695661" cy="1738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5"/>
              </a:lnSpc>
            </a:pPr>
            <a:r>
              <a:rPr lang="en-US" sz="12385">
                <a:solidFill>
                  <a:srgbClr val="8DB553"/>
                </a:solidFill>
                <a:latin typeface="Ciutadella 2"/>
              </a:rPr>
              <a:t>What you need to do...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28700" y="578701"/>
            <a:ext cx="16230600" cy="9129598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77341" t="-84445" r="-90823" b="-23360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62547" y="1028700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62547" y="3433412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2"/>
                </a:lnTo>
                <a:lnTo>
                  <a:pt x="0" y="2076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2547" y="4471738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2547" y="5510064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2547" y="6548391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62547" y="7181647"/>
            <a:ext cx="14701967" cy="2076653"/>
          </a:xfrm>
          <a:custGeom>
            <a:avLst/>
            <a:gdLst/>
            <a:ahLst/>
            <a:cxnLst/>
            <a:rect r="r" b="b" t="t" l="l"/>
            <a:pathLst>
              <a:path h="2076653" w="14701967">
                <a:moveTo>
                  <a:pt x="0" y="0"/>
                </a:moveTo>
                <a:lnTo>
                  <a:pt x="14701967" y="0"/>
                </a:lnTo>
                <a:lnTo>
                  <a:pt x="14701967" y="2076653"/>
                </a:lnTo>
                <a:lnTo>
                  <a:pt x="0" y="2076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7009906" y="3754755"/>
            <a:ext cx="8743950" cy="5246370"/>
            <a:chOff x="0" y="0"/>
            <a:chExt cx="6350000" cy="381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8"/>
              <a:stretch>
                <a:fillRect l="0" t="-4383" r="0" b="-2915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034979" y="4700077"/>
            <a:ext cx="4342197" cy="2886640"/>
            <a:chOff x="0" y="0"/>
            <a:chExt cx="1143624" cy="7602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43624" cy="760267"/>
            </a:xfrm>
            <a:custGeom>
              <a:avLst/>
              <a:gdLst/>
              <a:ahLst/>
              <a:cxnLst/>
              <a:rect r="r" b="b" t="t" l="l"/>
              <a:pathLst>
                <a:path h="760267" w="1143624">
                  <a:moveTo>
                    <a:pt x="1143624" y="380134"/>
                  </a:moveTo>
                  <a:lnTo>
                    <a:pt x="737224" y="0"/>
                  </a:lnTo>
                  <a:lnTo>
                    <a:pt x="737224" y="203200"/>
                  </a:lnTo>
                  <a:lnTo>
                    <a:pt x="0" y="203200"/>
                  </a:lnTo>
                  <a:lnTo>
                    <a:pt x="0" y="557067"/>
                  </a:lnTo>
                  <a:lnTo>
                    <a:pt x="737224" y="557067"/>
                  </a:lnTo>
                  <a:lnTo>
                    <a:pt x="737224" y="760267"/>
                  </a:lnTo>
                  <a:lnTo>
                    <a:pt x="1143624" y="380134"/>
                  </a:lnTo>
                  <a:close/>
                </a:path>
              </a:pathLst>
            </a:custGeom>
            <a:solidFill>
              <a:srgbClr val="10689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03200"/>
              <a:ext cx="1042024" cy="3538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26"/>
                </a:lnSpc>
              </a:pPr>
              <a:r>
                <a:rPr lang="en-US" sz="2565">
                  <a:solidFill>
                    <a:srgbClr val="FFFFFF"/>
                  </a:solidFill>
                  <a:latin typeface="Canva Sans"/>
                </a:rPr>
                <a:t>Click HERE to watch a video on how to make the origami flowers.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952917" y="1464488"/>
            <a:ext cx="14121226" cy="132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35"/>
              </a:lnSpc>
            </a:pPr>
            <a:r>
              <a:rPr lang="en-US" sz="9466">
                <a:solidFill>
                  <a:srgbClr val="8DB553"/>
                </a:solidFill>
                <a:latin typeface="Ciutadella 2"/>
              </a:rPr>
              <a:t>How are you going to do that?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30772" y="3881147"/>
            <a:ext cx="10754306" cy="5377153"/>
          </a:xfrm>
          <a:custGeom>
            <a:avLst/>
            <a:gdLst/>
            <a:ahLst/>
            <a:cxnLst/>
            <a:rect r="r" b="b" t="t" l="l"/>
            <a:pathLst>
              <a:path h="5377153" w="10754306">
                <a:moveTo>
                  <a:pt x="0" y="0"/>
                </a:moveTo>
                <a:lnTo>
                  <a:pt x="10754307" y="0"/>
                </a:lnTo>
                <a:lnTo>
                  <a:pt x="10754307" y="5377153"/>
                </a:lnTo>
                <a:lnTo>
                  <a:pt x="0" y="5377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4"/>
              <a:stretch>
                <a:fillRect l="-182733" t="-56316" r="-182613" b="-128686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24631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73203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24631" y="5290696"/>
            <a:ext cx="4953951" cy="4289787"/>
          </a:xfrm>
          <a:custGeom>
            <a:avLst/>
            <a:gdLst/>
            <a:ahLst/>
            <a:cxnLst/>
            <a:rect r="r" b="b" t="t" l="l"/>
            <a:pathLst>
              <a:path h="4289787" w="4953951">
                <a:moveTo>
                  <a:pt x="0" y="0"/>
                </a:moveTo>
                <a:lnTo>
                  <a:pt x="4953951" y="0"/>
                </a:lnTo>
                <a:lnTo>
                  <a:pt x="4953951" y="4289787"/>
                </a:lnTo>
                <a:lnTo>
                  <a:pt x="0" y="4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078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53975" y="6443848"/>
            <a:ext cx="3756185" cy="3252602"/>
          </a:xfrm>
          <a:custGeom>
            <a:avLst/>
            <a:gdLst/>
            <a:ahLst/>
            <a:cxnLst/>
            <a:rect r="r" b="b" t="t" l="l"/>
            <a:pathLst>
              <a:path h="3252602" w="3756185">
                <a:moveTo>
                  <a:pt x="0" y="0"/>
                </a:moveTo>
                <a:lnTo>
                  <a:pt x="3756185" y="0"/>
                </a:lnTo>
                <a:lnTo>
                  <a:pt x="3756185" y="3252602"/>
                </a:lnTo>
                <a:lnTo>
                  <a:pt x="0" y="3252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078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10160" y="5290696"/>
            <a:ext cx="4953951" cy="4289787"/>
          </a:xfrm>
          <a:custGeom>
            <a:avLst/>
            <a:gdLst/>
            <a:ahLst/>
            <a:cxnLst/>
            <a:rect r="r" b="b" t="t" l="l"/>
            <a:pathLst>
              <a:path h="4289787" w="4953951">
                <a:moveTo>
                  <a:pt x="0" y="0"/>
                </a:moveTo>
                <a:lnTo>
                  <a:pt x="4953950" y="0"/>
                </a:lnTo>
                <a:lnTo>
                  <a:pt x="4953950" y="4289787"/>
                </a:lnTo>
                <a:lnTo>
                  <a:pt x="0" y="4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078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946379" y="6327881"/>
            <a:ext cx="3756185" cy="3252602"/>
          </a:xfrm>
          <a:custGeom>
            <a:avLst/>
            <a:gdLst/>
            <a:ahLst/>
            <a:cxnLst/>
            <a:rect r="r" b="b" t="t" l="l"/>
            <a:pathLst>
              <a:path h="3252602" w="3756185">
                <a:moveTo>
                  <a:pt x="0" y="0"/>
                </a:moveTo>
                <a:lnTo>
                  <a:pt x="3756184" y="0"/>
                </a:lnTo>
                <a:lnTo>
                  <a:pt x="3756184" y="3252602"/>
                </a:lnTo>
                <a:lnTo>
                  <a:pt x="0" y="3252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078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604301" y="8919494"/>
            <a:ext cx="881319" cy="440659"/>
          </a:xfrm>
          <a:custGeom>
            <a:avLst/>
            <a:gdLst/>
            <a:ahLst/>
            <a:cxnLst/>
            <a:rect r="r" b="b" t="t" l="l"/>
            <a:pathLst>
              <a:path h="440659" w="881319">
                <a:moveTo>
                  <a:pt x="0" y="0"/>
                </a:moveTo>
                <a:lnTo>
                  <a:pt x="881319" y="0"/>
                </a:lnTo>
                <a:lnTo>
                  <a:pt x="881319" y="440660"/>
                </a:lnTo>
                <a:lnTo>
                  <a:pt x="0" y="440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63986" y="1628775"/>
            <a:ext cx="14826534" cy="1542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8"/>
              </a:lnSpc>
            </a:pPr>
            <a:r>
              <a:rPr lang="en-US" sz="12871">
                <a:solidFill>
                  <a:srgbClr val="8DB553"/>
                </a:solidFill>
                <a:latin typeface="Ciutadella 1"/>
              </a:rPr>
              <a:t>When we are all done...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6091" y="3609037"/>
            <a:ext cx="17875818" cy="149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5507">
                <a:solidFill>
                  <a:srgbClr val="CAD56D"/>
                </a:solidFill>
                <a:latin typeface="Ciutadella 1"/>
              </a:rPr>
              <a:t>We are going to put all our flowers together to make </a:t>
            </a:r>
          </a:p>
          <a:p>
            <a:pPr algn="ctr">
              <a:lnSpc>
                <a:spcPts val="5782"/>
              </a:lnSpc>
            </a:pPr>
            <a:r>
              <a:rPr lang="en-US" sz="5507">
                <a:solidFill>
                  <a:srgbClr val="CAD56D"/>
                </a:solidFill>
                <a:latin typeface="Ciutadella 1"/>
              </a:rPr>
              <a:t>an honesty garden for Ping!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5400000">
            <a:off x="5232498" y="8973787"/>
            <a:ext cx="808929" cy="404464"/>
          </a:xfrm>
          <a:custGeom>
            <a:avLst/>
            <a:gdLst/>
            <a:ahLst/>
            <a:cxnLst/>
            <a:rect r="r" b="b" t="t" l="l"/>
            <a:pathLst>
              <a:path h="404464" w="808929">
                <a:moveTo>
                  <a:pt x="0" y="0"/>
                </a:moveTo>
                <a:lnTo>
                  <a:pt x="808929" y="0"/>
                </a:lnTo>
                <a:lnTo>
                  <a:pt x="808929" y="404464"/>
                </a:lnTo>
                <a:lnTo>
                  <a:pt x="0" y="404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8920582" y="8714052"/>
            <a:ext cx="1058722" cy="529361"/>
          </a:xfrm>
          <a:custGeom>
            <a:avLst/>
            <a:gdLst/>
            <a:ahLst/>
            <a:cxnLst/>
            <a:rect r="r" b="b" t="t" l="l"/>
            <a:pathLst>
              <a:path h="529361" w="1058722">
                <a:moveTo>
                  <a:pt x="0" y="0"/>
                </a:moveTo>
                <a:lnTo>
                  <a:pt x="1058722" y="0"/>
                </a:lnTo>
                <a:lnTo>
                  <a:pt x="1058722" y="529361"/>
                </a:lnTo>
                <a:lnTo>
                  <a:pt x="0" y="5293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400000">
            <a:off x="13657414" y="8901397"/>
            <a:ext cx="808929" cy="404464"/>
          </a:xfrm>
          <a:custGeom>
            <a:avLst/>
            <a:gdLst/>
            <a:ahLst/>
            <a:cxnLst/>
            <a:rect r="r" b="b" t="t" l="l"/>
            <a:pathLst>
              <a:path h="404464" w="808929">
                <a:moveTo>
                  <a:pt x="0" y="0"/>
                </a:moveTo>
                <a:lnTo>
                  <a:pt x="808929" y="0"/>
                </a:lnTo>
                <a:lnTo>
                  <a:pt x="808929" y="404464"/>
                </a:lnTo>
                <a:lnTo>
                  <a:pt x="0" y="404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00000">
            <a:off x="9269162" y="8765904"/>
            <a:ext cx="656529" cy="328264"/>
          </a:xfrm>
          <a:custGeom>
            <a:avLst/>
            <a:gdLst/>
            <a:ahLst/>
            <a:cxnLst/>
            <a:rect r="r" b="b" t="t" l="l"/>
            <a:pathLst>
              <a:path h="328264" w="656529">
                <a:moveTo>
                  <a:pt x="0" y="0"/>
                </a:moveTo>
                <a:lnTo>
                  <a:pt x="656528" y="0"/>
                </a:lnTo>
                <a:lnTo>
                  <a:pt x="656528" y="328264"/>
                </a:lnTo>
                <a:lnTo>
                  <a:pt x="0" y="328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00000">
            <a:off x="9269162" y="8683623"/>
            <a:ext cx="656529" cy="328264"/>
          </a:xfrm>
          <a:custGeom>
            <a:avLst/>
            <a:gdLst/>
            <a:ahLst/>
            <a:cxnLst/>
            <a:rect r="r" b="b" t="t" l="l"/>
            <a:pathLst>
              <a:path h="328264" w="656529">
                <a:moveTo>
                  <a:pt x="0" y="0"/>
                </a:moveTo>
                <a:lnTo>
                  <a:pt x="656528" y="0"/>
                </a:lnTo>
                <a:lnTo>
                  <a:pt x="656528" y="328264"/>
                </a:lnTo>
                <a:lnTo>
                  <a:pt x="0" y="328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400000">
            <a:off x="5389843" y="9088087"/>
            <a:ext cx="656529" cy="328264"/>
          </a:xfrm>
          <a:custGeom>
            <a:avLst/>
            <a:gdLst/>
            <a:ahLst/>
            <a:cxnLst/>
            <a:rect r="r" b="b" t="t" l="l"/>
            <a:pathLst>
              <a:path h="328264" w="656529">
                <a:moveTo>
                  <a:pt x="0" y="0"/>
                </a:moveTo>
                <a:lnTo>
                  <a:pt x="656528" y="0"/>
                </a:lnTo>
                <a:lnTo>
                  <a:pt x="656528" y="328264"/>
                </a:lnTo>
                <a:lnTo>
                  <a:pt x="0" y="328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5630175" y="9017968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5400000">
            <a:off x="5618443" y="8988423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400000">
            <a:off x="736699" y="8473720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5400000">
            <a:off x="869096" y="8473720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9" y="0"/>
                </a:lnTo>
                <a:lnTo>
                  <a:pt x="351729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5400000">
            <a:off x="940768" y="8537304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400000">
            <a:off x="1001494" y="8636694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8" y="0"/>
                </a:lnTo>
                <a:lnTo>
                  <a:pt x="351728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5400000">
            <a:off x="1028700" y="8714936"/>
            <a:ext cx="351729" cy="175864"/>
          </a:xfrm>
          <a:custGeom>
            <a:avLst/>
            <a:gdLst/>
            <a:ahLst/>
            <a:cxnLst/>
            <a:rect r="r" b="b" t="t" l="l"/>
            <a:pathLst>
              <a:path h="175864" w="351729">
                <a:moveTo>
                  <a:pt x="0" y="0"/>
                </a:moveTo>
                <a:lnTo>
                  <a:pt x="351729" y="0"/>
                </a:lnTo>
                <a:lnTo>
                  <a:pt x="351729" y="175864"/>
                </a:lnTo>
                <a:lnTo>
                  <a:pt x="0" y="175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8951247" y="2494082"/>
            <a:ext cx="9693336" cy="5298835"/>
          </a:xfrm>
          <a:custGeom>
            <a:avLst/>
            <a:gdLst/>
            <a:ahLst/>
            <a:cxnLst/>
            <a:rect r="r" b="b" t="t" l="l"/>
            <a:pathLst>
              <a:path h="5298835" w="9693336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2494082"/>
            <a:ext cx="9693336" cy="5298835"/>
          </a:xfrm>
          <a:custGeom>
            <a:avLst/>
            <a:gdLst/>
            <a:ahLst/>
            <a:cxnLst/>
            <a:rect r="r" b="b" t="t" l="l"/>
            <a:pathLst>
              <a:path h="5298835" w="9693336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1783120" y="2779422"/>
            <a:ext cx="5919443" cy="4728155"/>
          </a:xfrm>
          <a:custGeom>
            <a:avLst/>
            <a:gdLst/>
            <a:ahLst/>
            <a:cxnLst/>
            <a:rect r="r" b="b" t="t" l="l"/>
            <a:pathLst>
              <a:path h="4728155" w="5919443">
                <a:moveTo>
                  <a:pt x="0" y="0"/>
                </a:moveTo>
                <a:lnTo>
                  <a:pt x="5919443" y="0"/>
                </a:lnTo>
                <a:lnTo>
                  <a:pt x="5919443" y="4728156"/>
                </a:lnTo>
                <a:lnTo>
                  <a:pt x="0" y="47281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70265" y="3135912"/>
            <a:ext cx="10460055" cy="3906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8"/>
              </a:lnSpc>
            </a:pPr>
            <a:r>
              <a:rPr lang="en-US" sz="20570">
                <a:solidFill>
                  <a:srgbClr val="60338E"/>
                </a:solidFill>
                <a:latin typeface="Ciutadella 2"/>
              </a:rPr>
              <a:t>Reflection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-2681885"/>
            <a:ext cx="18288000" cy="9997085"/>
          </a:xfrm>
          <a:custGeom>
            <a:avLst/>
            <a:gdLst/>
            <a:ahLst/>
            <a:cxnLst/>
            <a:rect r="r" b="b" t="t" l="l"/>
            <a:pathLst>
              <a:path h="9997085" w="18288000">
                <a:moveTo>
                  <a:pt x="0" y="0"/>
                </a:moveTo>
                <a:lnTo>
                  <a:pt x="18288000" y="0"/>
                </a:lnTo>
                <a:lnTo>
                  <a:pt x="18288000" y="9997085"/>
                </a:lnTo>
                <a:lnTo>
                  <a:pt x="0" y="9997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4"/>
              <a:stretch>
                <a:fillRect l="-41939" t="-27591" r="-46053" b="-306644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700655" y="2806260"/>
            <a:ext cx="8558645" cy="7328340"/>
          </a:xfrm>
          <a:custGeom>
            <a:avLst/>
            <a:gdLst/>
            <a:ahLst/>
            <a:cxnLst/>
            <a:rect r="r" b="b" t="t" l="l"/>
            <a:pathLst>
              <a:path h="7328340" w="8558645">
                <a:moveTo>
                  <a:pt x="0" y="0"/>
                </a:moveTo>
                <a:lnTo>
                  <a:pt x="8558645" y="0"/>
                </a:lnTo>
                <a:lnTo>
                  <a:pt x="8558645" y="7328340"/>
                </a:lnTo>
                <a:lnTo>
                  <a:pt x="0" y="7328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396292" y="-232228"/>
            <a:ext cx="13495416" cy="3068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18"/>
              </a:lnSpc>
            </a:pPr>
            <a:r>
              <a:rPr lang="en-US" sz="16084">
                <a:solidFill>
                  <a:srgbClr val="60338E"/>
                </a:solidFill>
                <a:latin typeface="Ciutadella 2"/>
              </a:rPr>
              <a:t>Think Pair Share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-389823" y="-3542169"/>
            <a:ext cx="11888225" cy="16245182"/>
            <a:chOff x="0" y="0"/>
            <a:chExt cx="15850966" cy="21660243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0" y="0"/>
              <a:ext cx="15850966" cy="21660243"/>
              <a:chOff x="0" y="0"/>
              <a:chExt cx="464693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-35560"/>
                <a:ext cx="4744720" cy="6487160"/>
              </a:xfrm>
              <a:custGeom>
                <a:avLst/>
                <a:gdLst/>
                <a:ahLst/>
                <a:cxnLst/>
                <a:rect r="r" b="b" t="t" l="l"/>
                <a:pathLst>
                  <a:path h="6487160" w="4744720">
                    <a:moveTo>
                      <a:pt x="1388110" y="1718310"/>
                    </a:moveTo>
                    <a:cubicBezTo>
                      <a:pt x="1254760" y="1751330"/>
                      <a:pt x="1121410" y="1788160"/>
                      <a:pt x="990600" y="1830070"/>
                    </a:cubicBezTo>
                    <a:cubicBezTo>
                      <a:pt x="588010" y="1955800"/>
                      <a:pt x="160020" y="1731010"/>
                      <a:pt x="34290" y="1328420"/>
                    </a:cubicBezTo>
                    <a:cubicBezTo>
                      <a:pt x="11430" y="1253490"/>
                      <a:pt x="0" y="1177290"/>
                      <a:pt x="0" y="1099820"/>
                    </a:cubicBezTo>
                    <a:lnTo>
                      <a:pt x="0" y="1099820"/>
                    </a:lnTo>
                    <a:cubicBezTo>
                      <a:pt x="0" y="878840"/>
                      <a:pt x="130810" y="678180"/>
                      <a:pt x="334010" y="590550"/>
                    </a:cubicBezTo>
                    <a:cubicBezTo>
                      <a:pt x="1270000" y="181610"/>
                      <a:pt x="2259330" y="0"/>
                      <a:pt x="3302000" y="40640"/>
                    </a:cubicBezTo>
                    <a:cubicBezTo>
                      <a:pt x="3633470" y="53340"/>
                      <a:pt x="3923030" y="266700"/>
                      <a:pt x="4032250" y="579120"/>
                    </a:cubicBezTo>
                    <a:cubicBezTo>
                      <a:pt x="4164330" y="867410"/>
                      <a:pt x="4095750" y="1207770"/>
                      <a:pt x="3864610" y="1423670"/>
                    </a:cubicBezTo>
                    <a:lnTo>
                      <a:pt x="3619500" y="1652270"/>
                    </a:lnTo>
                    <a:cubicBezTo>
                      <a:pt x="3658870" y="1645920"/>
                      <a:pt x="3698240" y="1642110"/>
                      <a:pt x="3738880" y="1642110"/>
                    </a:cubicBezTo>
                    <a:lnTo>
                      <a:pt x="3741420" y="1642110"/>
                    </a:lnTo>
                    <a:cubicBezTo>
                      <a:pt x="3774440" y="1642110"/>
                      <a:pt x="3808730" y="1644650"/>
                      <a:pt x="3841750" y="1648460"/>
                    </a:cubicBezTo>
                    <a:lnTo>
                      <a:pt x="3841750" y="1648460"/>
                    </a:lnTo>
                    <a:lnTo>
                      <a:pt x="3844290" y="1648460"/>
                    </a:lnTo>
                    <a:cubicBezTo>
                      <a:pt x="4038600" y="1675130"/>
                      <a:pt x="4213860" y="1779270"/>
                      <a:pt x="4330700" y="1935480"/>
                    </a:cubicBezTo>
                    <a:lnTo>
                      <a:pt x="4330700" y="1935480"/>
                    </a:lnTo>
                    <a:cubicBezTo>
                      <a:pt x="4457700" y="2104390"/>
                      <a:pt x="4505960" y="2320290"/>
                      <a:pt x="4462780" y="2527300"/>
                    </a:cubicBezTo>
                    <a:lnTo>
                      <a:pt x="4462780" y="2529840"/>
                    </a:lnTo>
                    <a:cubicBezTo>
                      <a:pt x="4424680" y="2710180"/>
                      <a:pt x="4319270" y="2868930"/>
                      <a:pt x="4169410" y="2975610"/>
                    </a:cubicBezTo>
                    <a:lnTo>
                      <a:pt x="3902710" y="3175000"/>
                    </a:lnTo>
                    <a:cubicBezTo>
                      <a:pt x="4048760" y="3172460"/>
                      <a:pt x="4192270" y="3214370"/>
                      <a:pt x="4315460" y="3295650"/>
                    </a:cubicBezTo>
                    <a:lnTo>
                      <a:pt x="4315460" y="3295650"/>
                    </a:lnTo>
                    <a:cubicBezTo>
                      <a:pt x="4641850" y="3509010"/>
                      <a:pt x="4744720" y="3940810"/>
                      <a:pt x="4550410" y="4278630"/>
                    </a:cubicBezTo>
                    <a:cubicBezTo>
                      <a:pt x="4521200" y="4343400"/>
                      <a:pt x="4481830" y="4404360"/>
                      <a:pt x="4434840" y="4458970"/>
                    </a:cubicBezTo>
                    <a:lnTo>
                      <a:pt x="3392170" y="6051550"/>
                    </a:lnTo>
                    <a:cubicBezTo>
                      <a:pt x="3169920" y="6391910"/>
                      <a:pt x="2713990" y="6487160"/>
                      <a:pt x="2373630" y="6264910"/>
                    </a:cubicBezTo>
                    <a:cubicBezTo>
                      <a:pt x="2373630" y="6264910"/>
                      <a:pt x="2373630" y="6264910"/>
                      <a:pt x="2373630" y="6264910"/>
                    </a:cubicBezTo>
                    <a:lnTo>
                      <a:pt x="2373630" y="6264910"/>
                    </a:lnTo>
                    <a:cubicBezTo>
                      <a:pt x="2032000" y="6042660"/>
                      <a:pt x="1936750" y="5586730"/>
                      <a:pt x="2159000" y="5247640"/>
                    </a:cubicBezTo>
                    <a:lnTo>
                      <a:pt x="2325370" y="4993640"/>
                    </a:lnTo>
                    <a:lnTo>
                      <a:pt x="1177290" y="5195570"/>
                    </a:lnTo>
                    <a:cubicBezTo>
                      <a:pt x="1031240" y="5220970"/>
                      <a:pt x="880110" y="5201920"/>
                      <a:pt x="745490" y="5140960"/>
                    </a:cubicBezTo>
                    <a:cubicBezTo>
                      <a:pt x="607060" y="5092700"/>
                      <a:pt x="486410" y="5005070"/>
                      <a:pt x="398780" y="4888230"/>
                    </a:cubicBezTo>
                    <a:lnTo>
                      <a:pt x="398780" y="4888230"/>
                    </a:lnTo>
                    <a:cubicBezTo>
                      <a:pt x="198120" y="4621530"/>
                      <a:pt x="203200" y="4253230"/>
                      <a:pt x="410210" y="3990340"/>
                    </a:cubicBezTo>
                    <a:cubicBezTo>
                      <a:pt x="330200" y="3950970"/>
                      <a:pt x="257810" y="3896360"/>
                      <a:pt x="196850" y="3831590"/>
                    </a:cubicBezTo>
                    <a:lnTo>
                      <a:pt x="196850" y="3831590"/>
                    </a:lnTo>
                    <a:cubicBezTo>
                      <a:pt x="71120" y="3695700"/>
                      <a:pt x="0" y="3517900"/>
                      <a:pt x="0" y="3332480"/>
                    </a:cubicBezTo>
                    <a:lnTo>
                      <a:pt x="0" y="3328670"/>
                    </a:lnTo>
                    <a:cubicBezTo>
                      <a:pt x="0" y="3300730"/>
                      <a:pt x="1270" y="3274060"/>
                      <a:pt x="5080" y="3246120"/>
                    </a:cubicBezTo>
                    <a:cubicBezTo>
                      <a:pt x="25400" y="3065780"/>
                      <a:pt x="111760" y="2899410"/>
                      <a:pt x="247650" y="2778760"/>
                    </a:cubicBezTo>
                    <a:lnTo>
                      <a:pt x="1388110" y="1718310"/>
                    </a:lnTo>
                    <a:lnTo>
                      <a:pt x="1388110" y="1718310"/>
                    </a:lnTo>
                    <a:close/>
                  </a:path>
                </a:pathLst>
              </a:custGeom>
              <a:blipFill>
                <a:blip r:embed="rId10">
                  <a:alphaModFix amt="1000"/>
                </a:blip>
                <a:stretch>
                  <a:fillRect l="-149917" t="-39942" r="-207480" b="-153653"/>
                </a:stretch>
              </a:blip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2144926" y="8297060"/>
              <a:ext cx="8567773" cy="8567773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F1644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91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2873235" y="10145097"/>
              <a:ext cx="7111154" cy="55747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933"/>
                </a:lnSpc>
              </a:pPr>
              <a:r>
                <a:rPr lang="en-US" sz="7414">
                  <a:solidFill>
                    <a:srgbClr val="FFFFFF"/>
                  </a:solidFill>
                  <a:latin typeface="Ciutadella 2"/>
                </a:rPr>
                <a:t>What did you </a:t>
              </a:r>
            </a:p>
            <a:p>
              <a:pPr algn="ctr">
                <a:lnSpc>
                  <a:spcPts val="7933"/>
                </a:lnSpc>
              </a:pPr>
              <a:r>
                <a:rPr lang="en-US" sz="7414">
                  <a:solidFill>
                    <a:srgbClr val="FFFFFF"/>
                  </a:solidFill>
                  <a:latin typeface="Ciutadella 2"/>
                </a:rPr>
                <a:t>discover </a:t>
              </a:r>
            </a:p>
            <a:p>
              <a:pPr algn="ctr">
                <a:lnSpc>
                  <a:spcPts val="7933"/>
                </a:lnSpc>
              </a:pPr>
              <a:r>
                <a:rPr lang="en-US" sz="7414">
                  <a:solidFill>
                    <a:srgbClr val="FFFFFF"/>
                  </a:solidFill>
                  <a:latin typeface="Ciutadella 2"/>
                </a:rPr>
                <a:t>about honesty</a:t>
              </a:r>
            </a:p>
            <a:p>
              <a:pPr algn="ctr">
                <a:lnSpc>
                  <a:spcPts val="7933"/>
                </a:lnSpc>
              </a:pPr>
              <a:r>
                <a:rPr lang="en-US" sz="7414">
                  <a:solidFill>
                    <a:srgbClr val="FFFFFF"/>
                  </a:solidFill>
                  <a:latin typeface="Ciutadella 2"/>
                </a:rPr>
                <a:t> today?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438860" y="2433719"/>
            <a:ext cx="10736535" cy="5869097"/>
          </a:xfrm>
          <a:custGeom>
            <a:avLst/>
            <a:gdLst/>
            <a:ahLst/>
            <a:cxnLst/>
            <a:rect r="r" b="b" t="t" l="l"/>
            <a:pathLst>
              <a:path h="5869097" w="10736535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62068" y="401220"/>
            <a:ext cx="5876562" cy="115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10689B"/>
                </a:solidFill>
                <a:latin typeface="Ciutadella 3"/>
              </a:rPr>
              <a:t>Learning Intention: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046747" y="1716442"/>
            <a:ext cx="10863991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am learning about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honesty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and why it is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important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5400000">
            <a:off x="-11034363" y="2202580"/>
            <a:ext cx="22457144" cy="8524732"/>
            <a:chOff x="0" y="0"/>
            <a:chExt cx="6350000" cy="2410460"/>
          </a:xfrm>
        </p:grpSpPr>
        <p:sp>
          <p:nvSpPr>
            <p:cNvPr name="Freeform 6" id="6"/>
            <p:cNvSpPr/>
            <p:nvPr/>
          </p:nvSpPr>
          <p:spPr>
            <a:xfrm flipH="true" flipV="tru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513" t="-118414" r="-22408" b="-14405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262068" y="2957530"/>
            <a:ext cx="5216674" cy="115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999E"/>
                </a:solidFill>
                <a:latin typeface="Ciutadella 3"/>
              </a:rPr>
              <a:t>Success Criteria: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23395" y="4046863"/>
            <a:ext cx="7799752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can give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examples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of what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honesty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is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23478" y="4757544"/>
            <a:ext cx="12065872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can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discuss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why being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truthful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is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important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23478" y="5465503"/>
            <a:ext cx="11005810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can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explain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how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honesty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is a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form of kindness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62068" y="6684296"/>
            <a:ext cx="4971356" cy="1152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8DB553"/>
                </a:solidFill>
                <a:latin typeface="Ciutadella 3"/>
              </a:rPr>
              <a:t>This Is Because: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84730" y="7855838"/>
            <a:ext cx="12204621" cy="2098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When we are honest, our friends and families trust and respect us. Honesty helps our minds and bodies feel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happier too!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262068" y="4251418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62068" y="4962100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262068" y="5670059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262068" y="8084438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893696" y="-3153578"/>
            <a:ext cx="13407459" cy="19194852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82733" t="-56316" r="-182613" b="-128686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24631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4" y="0"/>
                </a:lnTo>
                <a:lnTo>
                  <a:pt x="14069444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73203" y="787080"/>
            <a:ext cx="14069445" cy="8793403"/>
          </a:xfrm>
          <a:custGeom>
            <a:avLst/>
            <a:gdLst/>
            <a:ahLst/>
            <a:cxnLst/>
            <a:rect r="r" b="b" t="t" l="l"/>
            <a:pathLst>
              <a:path h="8793403" w="14069445">
                <a:moveTo>
                  <a:pt x="0" y="0"/>
                </a:moveTo>
                <a:lnTo>
                  <a:pt x="14069445" y="0"/>
                </a:lnTo>
                <a:lnTo>
                  <a:pt x="14069445" y="8793403"/>
                </a:lnTo>
                <a:lnTo>
                  <a:pt x="0" y="8793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9360568" y="1162258"/>
            <a:ext cx="7753469" cy="7962484"/>
          </a:xfrm>
          <a:custGeom>
            <a:avLst/>
            <a:gdLst/>
            <a:ahLst/>
            <a:cxnLst/>
            <a:rect r="r" b="b" t="t" l="l"/>
            <a:pathLst>
              <a:path h="7962484" w="7753469">
                <a:moveTo>
                  <a:pt x="0" y="0"/>
                </a:moveTo>
                <a:lnTo>
                  <a:pt x="7753469" y="0"/>
                </a:lnTo>
                <a:lnTo>
                  <a:pt x="7753469" y="7962484"/>
                </a:lnTo>
                <a:lnTo>
                  <a:pt x="0" y="796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06415" y="1676903"/>
            <a:ext cx="8891011" cy="2677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10397">
                <a:solidFill>
                  <a:srgbClr val="FF5D26"/>
                </a:solidFill>
                <a:latin typeface="Ciutadella 1"/>
              </a:rPr>
              <a:t>The Hand Squeeze Game!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85833" y="4527682"/>
            <a:ext cx="8074735" cy="3439464"/>
            <a:chOff x="0" y="0"/>
            <a:chExt cx="10766314" cy="4585952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793964" y="-314325"/>
              <a:ext cx="9972350" cy="49002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490"/>
                </a:lnSpc>
              </a:pPr>
              <a:r>
                <a:rPr lang="en-US" sz="3500">
                  <a:solidFill>
                    <a:srgbClr val="000000"/>
                  </a:solidFill>
                  <a:latin typeface="Ciutadella 1"/>
                </a:rPr>
                <a:t>Students sit in a circle holding hands</a:t>
              </a:r>
            </a:p>
            <a:p>
              <a:pPr>
                <a:lnSpc>
                  <a:spcPts val="4095"/>
                </a:lnSpc>
              </a:pPr>
              <a:r>
                <a:rPr lang="en-US" sz="3500">
                  <a:solidFill>
                    <a:srgbClr val="000000"/>
                  </a:solidFill>
                  <a:latin typeface="Ciutadella 1"/>
                </a:rPr>
                <a:t>Calmly and gently, they pass a hand squeeze around the circle </a:t>
              </a:r>
            </a:p>
            <a:p>
              <a:pPr>
                <a:lnSpc>
                  <a:spcPts val="7490"/>
                </a:lnSpc>
              </a:pPr>
              <a:r>
                <a:rPr lang="en-US" sz="3500">
                  <a:solidFill>
                    <a:srgbClr val="000000"/>
                  </a:solidFill>
                  <a:latin typeface="Ciutadella 1"/>
                </a:rPr>
                <a:t>Complete three rounds</a:t>
              </a:r>
            </a:p>
            <a:p>
              <a:pPr>
                <a:lnSpc>
                  <a:spcPts val="7490"/>
                </a:lnSpc>
              </a:pPr>
              <a:r>
                <a:rPr lang="en-US" sz="3500">
                  <a:solidFill>
                    <a:srgbClr val="000000"/>
                  </a:solidFill>
                  <a:latin typeface="Ciutadella 1"/>
                </a:rPr>
                <a:t>Change directions and who starts first!</a:t>
              </a:r>
            </a:p>
          </p:txBody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18533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1079908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2769415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988615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276" t="-12213" r="-8185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5400000">
            <a:off x="-8498229" y="3658907"/>
            <a:ext cx="26026283" cy="9879577"/>
            <a:chOff x="0" y="0"/>
            <a:chExt cx="6350000" cy="2410460"/>
          </a:xfrm>
        </p:grpSpPr>
        <p:sp>
          <p:nvSpPr>
            <p:cNvPr name="Freeform 6" id="6"/>
            <p:cNvSpPr/>
            <p:nvPr/>
          </p:nvSpPr>
          <p:spPr>
            <a:xfrm flipH="true" flipV="tru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44578" t="-76243" r="-12344" b="-186225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5400000">
            <a:off x="-904234" y="2354644"/>
            <a:ext cx="8799946" cy="5499966"/>
          </a:xfrm>
          <a:custGeom>
            <a:avLst/>
            <a:gdLst/>
            <a:ahLst/>
            <a:cxnLst/>
            <a:rect r="r" b="b" t="t" l="l"/>
            <a:pathLst>
              <a:path h="5499966" w="8799946">
                <a:moveTo>
                  <a:pt x="0" y="0"/>
                </a:moveTo>
                <a:lnTo>
                  <a:pt x="8799946" y="0"/>
                </a:lnTo>
                <a:lnTo>
                  <a:pt x="8799946" y="5499966"/>
                </a:lnTo>
                <a:lnTo>
                  <a:pt x="0" y="549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965084" y="2354644"/>
            <a:ext cx="8799946" cy="5499966"/>
          </a:xfrm>
          <a:custGeom>
            <a:avLst/>
            <a:gdLst/>
            <a:ahLst/>
            <a:cxnLst/>
            <a:rect r="r" b="b" t="t" l="l"/>
            <a:pathLst>
              <a:path h="5499966" w="8799946">
                <a:moveTo>
                  <a:pt x="0" y="0"/>
                </a:moveTo>
                <a:lnTo>
                  <a:pt x="8799946" y="0"/>
                </a:lnTo>
                <a:lnTo>
                  <a:pt x="8799946" y="5499966"/>
                </a:lnTo>
                <a:lnTo>
                  <a:pt x="0" y="5499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6442622" y="2217795"/>
            <a:ext cx="10561955" cy="5773664"/>
          </a:xfrm>
          <a:custGeom>
            <a:avLst/>
            <a:gdLst/>
            <a:ahLst/>
            <a:cxnLst/>
            <a:rect r="r" b="b" t="t" l="l"/>
            <a:pathLst>
              <a:path h="5773664" w="10561955">
                <a:moveTo>
                  <a:pt x="0" y="0"/>
                </a:moveTo>
                <a:lnTo>
                  <a:pt x="10561955" y="0"/>
                </a:lnTo>
                <a:lnTo>
                  <a:pt x="10561955" y="5773664"/>
                </a:lnTo>
                <a:lnTo>
                  <a:pt x="0" y="57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296789" y="704654"/>
            <a:ext cx="8553646" cy="855364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0338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798570" y="1243142"/>
            <a:ext cx="7550083" cy="7550083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3495739" y="903384"/>
            <a:ext cx="4515556" cy="4114800"/>
          </a:xfrm>
          <a:custGeom>
            <a:avLst/>
            <a:gdLst/>
            <a:ahLst/>
            <a:cxnLst/>
            <a:rect r="r" b="b" t="t" l="l"/>
            <a:pathLst>
              <a:path h="4114800" w="4515556">
                <a:moveTo>
                  <a:pt x="0" y="0"/>
                </a:moveTo>
                <a:lnTo>
                  <a:pt x="4515555" y="0"/>
                </a:lnTo>
                <a:lnTo>
                  <a:pt x="45155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202381" y="3486883"/>
            <a:ext cx="1408992" cy="153228"/>
          </a:xfrm>
          <a:custGeom>
            <a:avLst/>
            <a:gdLst/>
            <a:ahLst/>
            <a:cxnLst/>
            <a:rect r="r" b="b" t="t" l="l"/>
            <a:pathLst>
              <a:path h="153228" w="1408992">
                <a:moveTo>
                  <a:pt x="0" y="0"/>
                </a:moveTo>
                <a:lnTo>
                  <a:pt x="1408992" y="0"/>
                </a:lnTo>
                <a:lnTo>
                  <a:pt x="1408992" y="153227"/>
                </a:lnTo>
                <a:lnTo>
                  <a:pt x="0" y="153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45756" y="8522178"/>
            <a:ext cx="7369284" cy="958007"/>
          </a:xfrm>
          <a:custGeom>
            <a:avLst/>
            <a:gdLst/>
            <a:ahLst/>
            <a:cxnLst/>
            <a:rect r="r" b="b" t="t" l="l"/>
            <a:pathLst>
              <a:path h="958007" w="7369284">
                <a:moveTo>
                  <a:pt x="0" y="0"/>
                </a:moveTo>
                <a:lnTo>
                  <a:pt x="7369284" y="0"/>
                </a:lnTo>
                <a:lnTo>
                  <a:pt x="7369284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0174955" y="3140845"/>
            <a:ext cx="6797313" cy="3062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36"/>
              </a:lnSpc>
            </a:pPr>
            <a:r>
              <a:rPr lang="en-US" sz="16097">
                <a:solidFill>
                  <a:srgbClr val="000000"/>
                </a:solidFill>
                <a:latin typeface="Ciutadella 3"/>
              </a:rPr>
              <a:t>Honesty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204768" y="2725930"/>
            <a:ext cx="3769156" cy="7659674"/>
          </a:xfrm>
          <a:custGeom>
            <a:avLst/>
            <a:gdLst/>
            <a:ahLst/>
            <a:cxnLst/>
            <a:rect r="r" b="b" t="t" l="l"/>
            <a:pathLst>
              <a:path h="7659674" w="3769156">
                <a:moveTo>
                  <a:pt x="0" y="0"/>
                </a:moveTo>
                <a:lnTo>
                  <a:pt x="3769156" y="0"/>
                </a:lnTo>
                <a:lnTo>
                  <a:pt x="3769156" y="7659674"/>
                </a:lnTo>
                <a:lnTo>
                  <a:pt x="0" y="76596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38971" y="6277756"/>
            <a:ext cx="2552493" cy="87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50"/>
              </a:lnSpc>
            </a:pPr>
            <a:r>
              <a:rPr lang="en-US" sz="2821">
                <a:solidFill>
                  <a:srgbClr val="FFFFFF"/>
                </a:solidFill>
                <a:latin typeface="Ciutadella 3"/>
              </a:rPr>
              <a:t>Honest </a:t>
            </a:r>
          </a:p>
          <a:p>
            <a:pPr algn="ctr">
              <a:lnSpc>
                <a:spcPts val="1410"/>
              </a:lnSpc>
            </a:pPr>
            <a:r>
              <a:rPr lang="en-US" sz="2821">
                <a:solidFill>
                  <a:srgbClr val="FFFFFF"/>
                </a:solidFill>
                <a:latin typeface="Ciutadella 3"/>
              </a:rPr>
              <a:t>Ollie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45381" y="1419087"/>
            <a:ext cx="3116213" cy="2144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2949">
                <a:solidFill>
                  <a:srgbClr val="000000"/>
                </a:solidFill>
                <a:latin typeface="Ciutadella 3"/>
              </a:rPr>
              <a:t>Hi! I’m Honest Ollie!</a:t>
            </a:r>
          </a:p>
          <a:p>
            <a:pPr algn="ctr">
              <a:lnSpc>
                <a:spcPts val="4129"/>
              </a:lnSpc>
            </a:pPr>
            <a:r>
              <a:rPr lang="en-US" sz="2949">
                <a:solidFill>
                  <a:srgbClr val="000000"/>
                </a:solidFill>
                <a:latin typeface="Ciutadella 3"/>
              </a:rPr>
              <a:t>Today, we’re going</a:t>
            </a:r>
          </a:p>
          <a:p>
            <a:pPr algn="ctr">
              <a:lnSpc>
                <a:spcPts val="4129"/>
              </a:lnSpc>
            </a:pPr>
            <a:r>
              <a:rPr lang="en-US" sz="2949">
                <a:solidFill>
                  <a:srgbClr val="000000"/>
                </a:solidFill>
                <a:latin typeface="Ciutadella 3"/>
              </a:rPr>
              <a:t>to investigate telling</a:t>
            </a:r>
          </a:p>
          <a:p>
            <a:pPr algn="ctr">
              <a:lnSpc>
                <a:spcPts val="4129"/>
              </a:lnSpc>
            </a:pPr>
            <a:r>
              <a:rPr lang="en-US" sz="2949">
                <a:solidFill>
                  <a:srgbClr val="000000"/>
                </a:solidFill>
                <a:latin typeface="Ciutadella 3"/>
              </a:rPr>
              <a:t>the TRUTH!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438860" y="2433719"/>
            <a:ext cx="10736535" cy="5869097"/>
          </a:xfrm>
          <a:custGeom>
            <a:avLst/>
            <a:gdLst/>
            <a:ahLst/>
            <a:cxnLst/>
            <a:rect r="r" b="b" t="t" l="l"/>
            <a:pathLst>
              <a:path h="5869097" w="10736535">
                <a:moveTo>
                  <a:pt x="0" y="0"/>
                </a:moveTo>
                <a:lnTo>
                  <a:pt x="10736535" y="0"/>
                </a:lnTo>
                <a:lnTo>
                  <a:pt x="10736535" y="5869097"/>
                </a:lnTo>
                <a:lnTo>
                  <a:pt x="0" y="586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42063" y="505995"/>
            <a:ext cx="5716571" cy="104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10689B"/>
                </a:solidFill>
                <a:latin typeface="Ciutadella 1"/>
              </a:rPr>
              <a:t>Learning Intention: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046747" y="1716442"/>
            <a:ext cx="10863991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am learning about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honesty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and why it is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important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5400000">
            <a:off x="-11034363" y="2202580"/>
            <a:ext cx="22457144" cy="8524732"/>
            <a:chOff x="0" y="0"/>
            <a:chExt cx="6350000" cy="2410460"/>
          </a:xfrm>
        </p:grpSpPr>
        <p:sp>
          <p:nvSpPr>
            <p:cNvPr name="Freeform 6" id="6"/>
            <p:cNvSpPr/>
            <p:nvPr/>
          </p:nvSpPr>
          <p:spPr>
            <a:xfrm flipH="true" flipV="tru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6350000" y="2410460"/>
                  </a:moveTo>
                  <a:lnTo>
                    <a:pt x="0" y="2410460"/>
                  </a:lnTo>
                  <a:lnTo>
                    <a:pt x="0" y="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513" t="-118414" r="-22408" b="-14405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21889" y="3062305"/>
            <a:ext cx="5097033" cy="104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999E"/>
                </a:solidFill>
                <a:latin typeface="Ciutadella 1"/>
              </a:rPr>
              <a:t>Success Criteria: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23395" y="4046863"/>
            <a:ext cx="7799752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can give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examples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of what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honesty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is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23478" y="4757544"/>
            <a:ext cx="12065872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can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discuss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why being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truthful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is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important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23478" y="5465503"/>
            <a:ext cx="11005810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I can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explain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how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honesty</a:t>
            </a:r>
            <a:r>
              <a:rPr lang="en-US" sz="3999">
                <a:solidFill>
                  <a:srgbClr val="000000"/>
                </a:solidFill>
                <a:latin typeface="Ciutadella 1"/>
              </a:rPr>
              <a:t> is a </a:t>
            </a:r>
            <a:r>
              <a:rPr lang="en-US" sz="3999" u="sng">
                <a:solidFill>
                  <a:srgbClr val="000000"/>
                </a:solidFill>
                <a:latin typeface="Ciutadella 1"/>
              </a:rPr>
              <a:t>form of kindness.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303988" y="6789071"/>
            <a:ext cx="4887516" cy="104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8DB553"/>
                </a:solidFill>
                <a:latin typeface="Ciutadella 1"/>
              </a:rPr>
              <a:t>This Is Because: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784730" y="7855838"/>
            <a:ext cx="12204621" cy="2098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When we are honest, our friends and families trust and respect us. Honesty helps our minds and bodies feel 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iutadella 1"/>
              </a:rPr>
              <a:t>happier too!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5262068" y="4251418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62068" y="4962100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262068" y="5670059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262068" y="8084438"/>
            <a:ext cx="358545" cy="320391"/>
          </a:xfrm>
          <a:custGeom>
            <a:avLst/>
            <a:gdLst/>
            <a:ahLst/>
            <a:cxnLst/>
            <a:rect r="r" b="b" t="t" l="l"/>
            <a:pathLst>
              <a:path h="320391" w="358545">
                <a:moveTo>
                  <a:pt x="0" y="0"/>
                </a:moveTo>
                <a:lnTo>
                  <a:pt x="358545" y="0"/>
                </a:lnTo>
                <a:lnTo>
                  <a:pt x="358545" y="320391"/>
                </a:lnTo>
                <a:lnTo>
                  <a:pt x="0" y="320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276" t="-12213" r="-8185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424984" y="424484"/>
            <a:ext cx="9438031" cy="9438031"/>
          </a:xfrm>
          <a:custGeom>
            <a:avLst/>
            <a:gdLst/>
            <a:ahLst/>
            <a:cxnLst/>
            <a:rect r="r" b="b" t="t" l="l"/>
            <a:pathLst>
              <a:path h="9438031" w="9438031">
                <a:moveTo>
                  <a:pt x="0" y="0"/>
                </a:moveTo>
                <a:lnTo>
                  <a:pt x="9438032" y="0"/>
                </a:lnTo>
                <a:lnTo>
                  <a:pt x="9438032" y="9438032"/>
                </a:lnTo>
                <a:lnTo>
                  <a:pt x="0" y="943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273938" y="9258300"/>
            <a:ext cx="876300" cy="876300"/>
            <a:chOff x="0" y="0"/>
            <a:chExt cx="1168400" cy="116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136745" y="1429847"/>
            <a:ext cx="5965834" cy="546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4"/>
              </a:lnSpc>
            </a:pPr>
            <a:r>
              <a:rPr lang="en-US" sz="28781">
                <a:solidFill>
                  <a:srgbClr val="000000"/>
                </a:solidFill>
                <a:latin typeface="Ciutadella 3"/>
              </a:rPr>
              <a:t>I DO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74118" y="6235486"/>
            <a:ext cx="1436230" cy="1028700"/>
          </a:xfrm>
          <a:custGeom>
            <a:avLst/>
            <a:gdLst/>
            <a:ahLst/>
            <a:cxnLst/>
            <a:rect r="r" b="b" t="t" l="l"/>
            <a:pathLst>
              <a:path h="1028700" w="1436230">
                <a:moveTo>
                  <a:pt x="0" y="0"/>
                </a:moveTo>
                <a:lnTo>
                  <a:pt x="1436231" y="0"/>
                </a:lnTo>
                <a:lnTo>
                  <a:pt x="14362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30936" y="1602679"/>
            <a:ext cx="6377453" cy="1379849"/>
          </a:xfrm>
          <a:custGeom>
            <a:avLst/>
            <a:gdLst/>
            <a:ahLst/>
            <a:cxnLst/>
            <a:rect r="r" b="b" t="t" l="l"/>
            <a:pathLst>
              <a:path h="1379849" w="6377453">
                <a:moveTo>
                  <a:pt x="0" y="0"/>
                </a:moveTo>
                <a:lnTo>
                  <a:pt x="6377453" y="0"/>
                </a:lnTo>
                <a:lnTo>
                  <a:pt x="6377453" y="1379849"/>
                </a:lnTo>
                <a:lnTo>
                  <a:pt x="0" y="13798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94132" y="7568194"/>
            <a:ext cx="3851061" cy="1294919"/>
          </a:xfrm>
          <a:custGeom>
            <a:avLst/>
            <a:gdLst/>
            <a:ahLst/>
            <a:cxnLst/>
            <a:rect r="r" b="b" t="t" l="l"/>
            <a:pathLst>
              <a:path h="1294919" w="3851061">
                <a:moveTo>
                  <a:pt x="0" y="0"/>
                </a:moveTo>
                <a:lnTo>
                  <a:pt x="3851061" y="0"/>
                </a:lnTo>
                <a:lnTo>
                  <a:pt x="3851061" y="1294920"/>
                </a:lnTo>
                <a:lnTo>
                  <a:pt x="0" y="1294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136745" y="5877580"/>
            <a:ext cx="4157226" cy="144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6"/>
              </a:lnSpc>
            </a:pPr>
            <a:r>
              <a:rPr lang="en-US" sz="7683">
                <a:solidFill>
                  <a:srgbClr val="000000"/>
                </a:solidFill>
                <a:latin typeface="Ciutadella 4"/>
              </a:rPr>
              <a:t>You Watch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632256" y="-3390325"/>
            <a:ext cx="11888225" cy="16245182"/>
            <a:chOff x="0" y="0"/>
            <a:chExt cx="46469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35560"/>
              <a:ext cx="4744720" cy="6487160"/>
            </a:xfrm>
            <a:custGeom>
              <a:avLst/>
              <a:gdLst/>
              <a:ahLst/>
              <a:cxnLst/>
              <a:rect r="r" b="b" t="t" l="l"/>
              <a:pathLst>
                <a:path h="6487160" w="4744720">
                  <a:moveTo>
                    <a:pt x="1388110" y="1718310"/>
                  </a:moveTo>
                  <a:cubicBezTo>
                    <a:pt x="1254760" y="1751330"/>
                    <a:pt x="1121410" y="1788160"/>
                    <a:pt x="990600" y="1830070"/>
                  </a:cubicBezTo>
                  <a:cubicBezTo>
                    <a:pt x="588010" y="1955800"/>
                    <a:pt x="160020" y="1731010"/>
                    <a:pt x="34290" y="1328420"/>
                  </a:cubicBezTo>
                  <a:cubicBezTo>
                    <a:pt x="11430" y="1253490"/>
                    <a:pt x="0" y="1177290"/>
                    <a:pt x="0" y="1099820"/>
                  </a:cubicBezTo>
                  <a:lnTo>
                    <a:pt x="0" y="1099820"/>
                  </a:lnTo>
                  <a:cubicBezTo>
                    <a:pt x="0" y="878840"/>
                    <a:pt x="130810" y="678180"/>
                    <a:pt x="334010" y="590550"/>
                  </a:cubicBezTo>
                  <a:cubicBezTo>
                    <a:pt x="1270000" y="181610"/>
                    <a:pt x="2259330" y="0"/>
                    <a:pt x="3302000" y="40640"/>
                  </a:cubicBezTo>
                  <a:cubicBezTo>
                    <a:pt x="3633470" y="53340"/>
                    <a:pt x="3923030" y="266700"/>
                    <a:pt x="4032250" y="579120"/>
                  </a:cubicBezTo>
                  <a:cubicBezTo>
                    <a:pt x="4164330" y="867410"/>
                    <a:pt x="4095750" y="1207770"/>
                    <a:pt x="3864610" y="1423670"/>
                  </a:cubicBezTo>
                  <a:lnTo>
                    <a:pt x="3619500" y="1652270"/>
                  </a:lnTo>
                  <a:cubicBezTo>
                    <a:pt x="3658870" y="1645920"/>
                    <a:pt x="3698240" y="1642110"/>
                    <a:pt x="3738880" y="1642110"/>
                  </a:cubicBezTo>
                  <a:lnTo>
                    <a:pt x="3741420" y="1642110"/>
                  </a:lnTo>
                  <a:cubicBezTo>
                    <a:pt x="3774440" y="1642110"/>
                    <a:pt x="3808730" y="1644650"/>
                    <a:pt x="3841750" y="1648460"/>
                  </a:cubicBezTo>
                  <a:lnTo>
                    <a:pt x="3841750" y="1648460"/>
                  </a:lnTo>
                  <a:lnTo>
                    <a:pt x="3844290" y="1648460"/>
                  </a:lnTo>
                  <a:cubicBezTo>
                    <a:pt x="4038600" y="1675130"/>
                    <a:pt x="4213860" y="1779270"/>
                    <a:pt x="4330700" y="1935480"/>
                  </a:cubicBezTo>
                  <a:lnTo>
                    <a:pt x="4330700" y="1935480"/>
                  </a:lnTo>
                  <a:cubicBezTo>
                    <a:pt x="4457700" y="2104390"/>
                    <a:pt x="4505960" y="2320290"/>
                    <a:pt x="4462780" y="2527300"/>
                  </a:cubicBezTo>
                  <a:lnTo>
                    <a:pt x="4462780" y="2529840"/>
                  </a:lnTo>
                  <a:cubicBezTo>
                    <a:pt x="4424680" y="2710180"/>
                    <a:pt x="4319270" y="2868930"/>
                    <a:pt x="4169410" y="2975610"/>
                  </a:cubicBezTo>
                  <a:lnTo>
                    <a:pt x="3902710" y="3175000"/>
                  </a:lnTo>
                  <a:cubicBezTo>
                    <a:pt x="4048760" y="3172460"/>
                    <a:pt x="4192270" y="3214370"/>
                    <a:pt x="4315460" y="3295650"/>
                  </a:cubicBezTo>
                  <a:lnTo>
                    <a:pt x="4315460" y="3295650"/>
                  </a:lnTo>
                  <a:cubicBezTo>
                    <a:pt x="4641850" y="3509010"/>
                    <a:pt x="4744720" y="3940810"/>
                    <a:pt x="4550410" y="4278630"/>
                  </a:cubicBezTo>
                  <a:cubicBezTo>
                    <a:pt x="4521200" y="4343400"/>
                    <a:pt x="4481830" y="4404360"/>
                    <a:pt x="4434840" y="4458970"/>
                  </a:cubicBezTo>
                  <a:lnTo>
                    <a:pt x="3392170" y="6051550"/>
                  </a:lnTo>
                  <a:cubicBezTo>
                    <a:pt x="3169920" y="6391910"/>
                    <a:pt x="2713990" y="6487160"/>
                    <a:pt x="2373630" y="6264910"/>
                  </a:cubicBezTo>
                  <a:cubicBezTo>
                    <a:pt x="2373630" y="6264910"/>
                    <a:pt x="2373630" y="6264910"/>
                    <a:pt x="2373630" y="6264910"/>
                  </a:cubicBezTo>
                  <a:lnTo>
                    <a:pt x="2373630" y="6264910"/>
                  </a:lnTo>
                  <a:cubicBezTo>
                    <a:pt x="2032000" y="6042660"/>
                    <a:pt x="1936750" y="5586730"/>
                    <a:pt x="2159000" y="5247640"/>
                  </a:cubicBezTo>
                  <a:lnTo>
                    <a:pt x="2325370" y="4993640"/>
                  </a:lnTo>
                  <a:lnTo>
                    <a:pt x="1177290" y="5195570"/>
                  </a:lnTo>
                  <a:cubicBezTo>
                    <a:pt x="1031240" y="5220970"/>
                    <a:pt x="880110" y="5201920"/>
                    <a:pt x="745490" y="5140960"/>
                  </a:cubicBezTo>
                  <a:cubicBezTo>
                    <a:pt x="607060" y="5092700"/>
                    <a:pt x="486410" y="5005070"/>
                    <a:pt x="398780" y="4888230"/>
                  </a:cubicBezTo>
                  <a:lnTo>
                    <a:pt x="398780" y="4888230"/>
                  </a:lnTo>
                  <a:cubicBezTo>
                    <a:pt x="198120" y="4621530"/>
                    <a:pt x="203200" y="4253230"/>
                    <a:pt x="410210" y="3990340"/>
                  </a:cubicBezTo>
                  <a:cubicBezTo>
                    <a:pt x="330200" y="3950970"/>
                    <a:pt x="257810" y="3896360"/>
                    <a:pt x="196850" y="3831590"/>
                  </a:cubicBezTo>
                  <a:lnTo>
                    <a:pt x="196850" y="3831590"/>
                  </a:lnTo>
                  <a:cubicBezTo>
                    <a:pt x="71120" y="3695700"/>
                    <a:pt x="0" y="3517900"/>
                    <a:pt x="0" y="3332480"/>
                  </a:cubicBezTo>
                  <a:lnTo>
                    <a:pt x="0" y="3328670"/>
                  </a:lnTo>
                  <a:cubicBezTo>
                    <a:pt x="0" y="3300730"/>
                    <a:pt x="1270" y="3274060"/>
                    <a:pt x="5080" y="3246120"/>
                  </a:cubicBezTo>
                  <a:cubicBezTo>
                    <a:pt x="25400" y="3065780"/>
                    <a:pt x="111760" y="2899410"/>
                    <a:pt x="247650" y="2778760"/>
                  </a:cubicBezTo>
                  <a:lnTo>
                    <a:pt x="1388110" y="1718310"/>
                  </a:lnTo>
                  <a:lnTo>
                    <a:pt x="1388110" y="1718310"/>
                  </a:lnTo>
                  <a:close/>
                </a:path>
              </a:pathLst>
            </a:custGeom>
            <a:blipFill>
              <a:blip r:embed="rId2">
                <a:alphaModFix amt="1000"/>
              </a:blip>
              <a:stretch>
                <a:fillRect l="-149917" t="-39942" r="-207480" b="-15365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0" y="-2681885"/>
            <a:ext cx="18288000" cy="9997085"/>
          </a:xfrm>
          <a:custGeom>
            <a:avLst/>
            <a:gdLst/>
            <a:ahLst/>
            <a:cxnLst/>
            <a:rect r="r" b="b" t="t" l="l"/>
            <a:pathLst>
              <a:path h="9997085" w="18288000">
                <a:moveTo>
                  <a:pt x="0" y="0"/>
                </a:moveTo>
                <a:lnTo>
                  <a:pt x="18288000" y="0"/>
                </a:lnTo>
                <a:lnTo>
                  <a:pt x="18288000" y="9997085"/>
                </a:lnTo>
                <a:lnTo>
                  <a:pt x="0" y="9997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-2934704" y="7315200"/>
            <a:ext cx="22457144" cy="8524732"/>
            <a:chOff x="0" y="0"/>
            <a:chExt cx="6350000" cy="24104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2410460"/>
            </a:xfrm>
            <a:custGeom>
              <a:avLst/>
              <a:gdLst/>
              <a:ahLst/>
              <a:cxnLst/>
              <a:rect r="r" b="b" t="t" l="l"/>
              <a:pathLst>
                <a:path h="2410460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5"/>
              <a:stretch>
                <a:fillRect l="-41939" t="-27591" r="-46053" b="-30664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46672" y="257200"/>
            <a:ext cx="5833759" cy="5855718"/>
          </a:xfrm>
          <a:custGeom>
            <a:avLst/>
            <a:gdLst/>
            <a:ahLst/>
            <a:cxnLst/>
            <a:rect r="r" b="b" t="t" l="l"/>
            <a:pathLst>
              <a:path h="5855718" w="5833759">
                <a:moveTo>
                  <a:pt x="0" y="0"/>
                </a:moveTo>
                <a:lnTo>
                  <a:pt x="5833759" y="0"/>
                </a:lnTo>
                <a:lnTo>
                  <a:pt x="5833759" y="5855717"/>
                </a:lnTo>
                <a:lnTo>
                  <a:pt x="0" y="585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55194" y="-100192"/>
            <a:ext cx="11047370" cy="2445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65"/>
              </a:lnSpc>
            </a:pPr>
            <a:r>
              <a:rPr lang="en-US" sz="12832">
                <a:solidFill>
                  <a:srgbClr val="AF1644"/>
                </a:solidFill>
                <a:latin typeface="Ciutadella 2"/>
              </a:rPr>
              <a:t>about HONESTY!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446672" y="6172200"/>
            <a:ext cx="6429375" cy="4114800"/>
          </a:xfrm>
          <a:custGeom>
            <a:avLst/>
            <a:gdLst/>
            <a:ahLst/>
            <a:cxnLst/>
            <a:rect r="r" b="b" t="t" l="l"/>
            <a:pathLst>
              <a:path h="4114800" w="6429375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215229" y="2349628"/>
            <a:ext cx="8765152" cy="561742"/>
            <a:chOff x="0" y="0"/>
            <a:chExt cx="11686869" cy="7489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123545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713863" y="-76200"/>
              <a:ext cx="10973006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What does honesty mean to you?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215229" y="3039957"/>
            <a:ext cx="9371543" cy="561742"/>
            <a:chOff x="0" y="0"/>
            <a:chExt cx="12495391" cy="74899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160901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713863" y="-76200"/>
              <a:ext cx="11781528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Why is honesty or telling the truth important?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215229" y="3735050"/>
            <a:ext cx="10700660" cy="561742"/>
            <a:chOff x="0" y="0"/>
            <a:chExt cx="14267546" cy="7489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99635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713863" y="-76200"/>
              <a:ext cx="13553683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How does it feel inside of your body to tell the truth?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7215229" y="5125235"/>
            <a:ext cx="8765152" cy="561742"/>
            <a:chOff x="0" y="0"/>
            <a:chExt cx="11686869" cy="7489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132374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713863" y="-76200"/>
              <a:ext cx="10973006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What is the opposite of honesty? 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7214019" y="5820327"/>
            <a:ext cx="12308421" cy="561742"/>
            <a:chOff x="0" y="0"/>
            <a:chExt cx="16411228" cy="748990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715476" y="-76200"/>
              <a:ext cx="15695751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When you are dishonest how does it feel in your body?</a:t>
              </a:r>
            </a:p>
          </p:txBody>
        </p:sp>
        <p:sp>
          <p:nvSpPr>
            <p:cNvPr name="Freeform 27" id="27"/>
            <p:cNvSpPr/>
            <p:nvPr/>
          </p:nvSpPr>
          <p:spPr>
            <a:xfrm flipH="false" flipV="false" rot="0">
              <a:off x="0" y="160901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214019" y="6515419"/>
            <a:ext cx="12307211" cy="561742"/>
            <a:chOff x="0" y="0"/>
            <a:chExt cx="16409614" cy="748990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713863" y="-76200"/>
              <a:ext cx="15695751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Why do you think honesty is a form of kindness?</a:t>
              </a:r>
            </a:p>
          </p:txBody>
        </p:sp>
        <p:sp>
          <p:nvSpPr>
            <p:cNvPr name="Freeform 30" id="30"/>
            <p:cNvSpPr/>
            <p:nvPr/>
          </p:nvSpPr>
          <p:spPr>
            <a:xfrm flipH="false" flipV="false" rot="0">
              <a:off x="0" y="160901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7214019" y="4430142"/>
            <a:ext cx="10701870" cy="561742"/>
            <a:chOff x="0" y="0"/>
            <a:chExt cx="14269160" cy="748990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715476" y="-76200"/>
              <a:ext cx="13553683" cy="825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8"/>
                </a:lnSpc>
                <a:spcBef>
                  <a:spcPct val="0"/>
                </a:spcBef>
              </a:pPr>
              <a:r>
                <a:rPr lang="en-US" sz="3748">
                  <a:solidFill>
                    <a:srgbClr val="000000"/>
                  </a:solidFill>
                  <a:latin typeface="Ciutadella 1"/>
                </a:rPr>
                <a:t>Is it easy to always tell the truth?</a:t>
              </a:r>
            </a:p>
          </p:txBody>
        </p:sp>
        <p:sp>
          <p:nvSpPr>
            <p:cNvPr name="Freeform 33" id="33"/>
            <p:cNvSpPr/>
            <p:nvPr/>
          </p:nvSpPr>
          <p:spPr>
            <a:xfrm flipH="false" flipV="false" rot="0">
              <a:off x="0" y="160901"/>
              <a:ext cx="478060" cy="427188"/>
            </a:xfrm>
            <a:custGeom>
              <a:avLst/>
              <a:gdLst/>
              <a:ahLst/>
              <a:cxnLst/>
              <a:rect r="r" b="b" t="t" l="l"/>
              <a:pathLst>
                <a:path h="427188" w="478060">
                  <a:moveTo>
                    <a:pt x="0" y="0"/>
                  </a:moveTo>
                  <a:lnTo>
                    <a:pt x="478060" y="0"/>
                  </a:lnTo>
                  <a:lnTo>
                    <a:pt x="478060" y="427188"/>
                  </a:lnTo>
                  <a:lnTo>
                    <a:pt x="0" y="427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9276" t="-12213" r="-8185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2609849" y="-3107124"/>
            <a:ext cx="12895047" cy="18461255"/>
            <a:chOff x="0" y="0"/>
            <a:chExt cx="10591800" cy="15163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591800" cy="15163800"/>
            </a:xfrm>
            <a:custGeom>
              <a:avLst/>
              <a:gdLst/>
              <a:ahLst/>
              <a:cxnLst/>
              <a:rect r="r" b="b" t="t" l="l"/>
              <a:pathLst>
                <a:path h="15163800" w="10591800">
                  <a:moveTo>
                    <a:pt x="10591800" y="254000"/>
                  </a:moveTo>
                  <a:lnTo>
                    <a:pt x="10591800" y="14909800"/>
                  </a:lnTo>
                  <a:cubicBezTo>
                    <a:pt x="10591800" y="15050136"/>
                    <a:pt x="10478135" y="15163800"/>
                    <a:pt x="10337800" y="15163800"/>
                  </a:cubicBezTo>
                  <a:lnTo>
                    <a:pt x="254000" y="15163800"/>
                  </a:lnTo>
                  <a:cubicBezTo>
                    <a:pt x="113665" y="15163800"/>
                    <a:pt x="0" y="15050136"/>
                    <a:pt x="0" y="14909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0337800" y="0"/>
                  </a:lnTo>
                  <a:cubicBezTo>
                    <a:pt x="10478135" y="0"/>
                    <a:pt x="10591800" y="113665"/>
                    <a:pt x="10591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07111" t="-62933" r="-158235" b="-12206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7676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39273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7" y="0"/>
                </a:lnTo>
                <a:lnTo>
                  <a:pt x="3676767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32586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83291" y="-324020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20917" y="-324918"/>
            <a:ext cx="3676767" cy="845656"/>
          </a:xfrm>
          <a:custGeom>
            <a:avLst/>
            <a:gdLst/>
            <a:ahLst/>
            <a:cxnLst/>
            <a:rect r="r" b="b" t="t" l="l"/>
            <a:pathLst>
              <a:path h="845656" w="3676767">
                <a:moveTo>
                  <a:pt x="0" y="0"/>
                </a:moveTo>
                <a:lnTo>
                  <a:pt x="3676766" y="0"/>
                </a:lnTo>
                <a:lnTo>
                  <a:pt x="3676766" y="845656"/>
                </a:lnTo>
                <a:lnTo>
                  <a:pt x="0" y="8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-1956391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3819642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31609" y="1533563"/>
            <a:ext cx="3983281" cy="916155"/>
          </a:xfrm>
          <a:custGeom>
            <a:avLst/>
            <a:gdLst/>
            <a:ahLst/>
            <a:cxnLst/>
            <a:rect r="r" b="b" t="t" l="l"/>
            <a:pathLst>
              <a:path h="916155" w="3983281">
                <a:moveTo>
                  <a:pt x="0" y="0"/>
                </a:moveTo>
                <a:lnTo>
                  <a:pt x="3983281" y="0"/>
                </a:lnTo>
                <a:lnTo>
                  <a:pt x="3983281" y="916155"/>
                </a:lnTo>
                <a:lnTo>
                  <a:pt x="0" y="916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040" y="6419265"/>
            <a:ext cx="18288000" cy="4206240"/>
          </a:xfrm>
          <a:custGeom>
            <a:avLst/>
            <a:gdLst/>
            <a:ahLst/>
            <a:cxnLst/>
            <a:rect r="r" b="b" t="t" l="l"/>
            <a:pathLst>
              <a:path h="4206240" w="18288000">
                <a:moveTo>
                  <a:pt x="0" y="0"/>
                </a:moveTo>
                <a:lnTo>
                  <a:pt x="18288000" y="0"/>
                </a:lnTo>
                <a:lnTo>
                  <a:pt x="18288000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958090" y="1008179"/>
            <a:ext cx="16459613" cy="2324920"/>
          </a:xfrm>
          <a:custGeom>
            <a:avLst/>
            <a:gdLst/>
            <a:ahLst/>
            <a:cxnLst/>
            <a:rect r="r" b="b" t="t" l="l"/>
            <a:pathLst>
              <a:path h="2324920" w="16459613">
                <a:moveTo>
                  <a:pt x="0" y="0"/>
                </a:moveTo>
                <a:lnTo>
                  <a:pt x="16459613" y="0"/>
                </a:lnTo>
                <a:lnTo>
                  <a:pt x="16459613" y="2324920"/>
                </a:lnTo>
                <a:lnTo>
                  <a:pt x="0" y="2324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93326" y="6507102"/>
            <a:ext cx="4331340" cy="3627498"/>
          </a:xfrm>
          <a:custGeom>
            <a:avLst/>
            <a:gdLst/>
            <a:ahLst/>
            <a:cxnLst/>
            <a:rect r="r" b="b" t="t" l="l"/>
            <a:pathLst>
              <a:path h="3627498" w="4331340">
                <a:moveTo>
                  <a:pt x="0" y="0"/>
                </a:moveTo>
                <a:lnTo>
                  <a:pt x="4331341" y="0"/>
                </a:lnTo>
                <a:lnTo>
                  <a:pt x="4331341" y="3627498"/>
                </a:lnTo>
                <a:lnTo>
                  <a:pt x="0" y="3627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5073003" y="4149318"/>
            <a:ext cx="12792168" cy="5233160"/>
          </a:xfrm>
          <a:custGeom>
            <a:avLst/>
            <a:gdLst/>
            <a:ahLst/>
            <a:cxnLst/>
            <a:rect r="r" b="b" t="t" l="l"/>
            <a:pathLst>
              <a:path h="5233160" w="12792168">
                <a:moveTo>
                  <a:pt x="12792169" y="0"/>
                </a:moveTo>
                <a:lnTo>
                  <a:pt x="0" y="0"/>
                </a:lnTo>
                <a:lnTo>
                  <a:pt x="0" y="5233160"/>
                </a:lnTo>
                <a:lnTo>
                  <a:pt x="12792169" y="5233160"/>
                </a:lnTo>
                <a:lnTo>
                  <a:pt x="1279216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262697" y="6765898"/>
            <a:ext cx="1038472" cy="1364167"/>
          </a:xfrm>
          <a:custGeom>
            <a:avLst/>
            <a:gdLst/>
            <a:ahLst/>
            <a:cxnLst/>
            <a:rect r="r" b="b" t="t" l="l"/>
            <a:pathLst>
              <a:path h="1364167" w="1038472">
                <a:moveTo>
                  <a:pt x="0" y="0"/>
                </a:moveTo>
                <a:lnTo>
                  <a:pt x="1038473" y="0"/>
                </a:lnTo>
                <a:lnTo>
                  <a:pt x="1038473" y="1364167"/>
                </a:lnTo>
                <a:lnTo>
                  <a:pt x="0" y="13641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262697" y="409575"/>
            <a:ext cx="13850399" cy="3067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24"/>
              </a:lnSpc>
            </a:pPr>
            <a:r>
              <a:rPr lang="en-US" sz="16088">
                <a:solidFill>
                  <a:srgbClr val="AF1644"/>
                </a:solidFill>
                <a:latin typeface="Ciutadella 2"/>
              </a:rPr>
              <a:t>Honesty is...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992243" y="4207510"/>
            <a:ext cx="6953690" cy="68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2100B"/>
                </a:solidFill>
                <a:latin typeface="Ciutadella 4"/>
              </a:rPr>
              <a:t>Whole Class </a:t>
            </a:r>
            <a:r>
              <a:rPr lang="en-US" sz="3600">
                <a:solidFill>
                  <a:srgbClr val="12100B"/>
                </a:solidFill>
                <a:latin typeface="Ciutadella 4"/>
              </a:rPr>
              <a:t>Definition: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67769" y="-2078919"/>
            <a:ext cx="26123480" cy="18247054"/>
            <a:chOff x="0" y="0"/>
            <a:chExt cx="15163800" cy="10591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3800" cy="10591800"/>
            </a:xfrm>
            <a:custGeom>
              <a:avLst/>
              <a:gdLst/>
              <a:ahLst/>
              <a:cxnLst/>
              <a:rect r="r" b="b" t="t" l="l"/>
              <a:pathLst>
                <a:path h="10591800" w="15163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96946" t="-69006" r="-90637" b="-19199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8951247" y="2494082"/>
            <a:ext cx="9693336" cy="5298835"/>
          </a:xfrm>
          <a:custGeom>
            <a:avLst/>
            <a:gdLst/>
            <a:ahLst/>
            <a:cxnLst/>
            <a:rect r="r" b="b" t="t" l="l"/>
            <a:pathLst>
              <a:path h="5298835" w="9693336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2494082"/>
            <a:ext cx="9693336" cy="5298835"/>
          </a:xfrm>
          <a:custGeom>
            <a:avLst/>
            <a:gdLst/>
            <a:ahLst/>
            <a:cxnLst/>
            <a:rect r="r" b="b" t="t" l="l"/>
            <a:pathLst>
              <a:path h="5298835" w="9693336">
                <a:moveTo>
                  <a:pt x="0" y="0"/>
                </a:moveTo>
                <a:lnTo>
                  <a:pt x="9693336" y="0"/>
                </a:lnTo>
                <a:lnTo>
                  <a:pt x="9693336" y="5298836"/>
                </a:lnTo>
                <a:lnTo>
                  <a:pt x="0" y="529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6617013">
            <a:off x="16860817" y="8949886"/>
            <a:ext cx="3567534" cy="3121592"/>
            <a:chOff x="0" y="0"/>
            <a:chExt cx="812800" cy="7112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264413" y="9258300"/>
            <a:ext cx="876300" cy="876300"/>
            <a:chOff x="0" y="0"/>
            <a:chExt cx="1168400" cy="1168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68400" cy="1168400"/>
            </a:xfrm>
            <a:custGeom>
              <a:avLst/>
              <a:gdLst/>
              <a:ahLst/>
              <a:cxnLst/>
              <a:rect r="r" b="b" t="t" l="l"/>
              <a:pathLst>
                <a:path h="1168400" w="1168400">
                  <a:moveTo>
                    <a:pt x="0" y="0"/>
                  </a:moveTo>
                  <a:lnTo>
                    <a:pt x="1168400" y="0"/>
                  </a:lnTo>
                  <a:lnTo>
                    <a:pt x="1168400" y="1168400"/>
                  </a:lnTo>
                  <a:lnTo>
                    <a:pt x="0" y="1168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6375" y="167764"/>
              <a:ext cx="975650" cy="832872"/>
            </a:xfrm>
            <a:custGeom>
              <a:avLst/>
              <a:gdLst/>
              <a:ahLst/>
              <a:cxnLst/>
              <a:rect r="r" b="b" t="t" l="l"/>
              <a:pathLst>
                <a:path h="832872" w="975650">
                  <a:moveTo>
                    <a:pt x="0" y="0"/>
                  </a:moveTo>
                  <a:lnTo>
                    <a:pt x="975650" y="0"/>
                  </a:lnTo>
                  <a:lnTo>
                    <a:pt x="975650" y="832872"/>
                  </a:lnTo>
                  <a:lnTo>
                    <a:pt x="0" y="832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-228802" y="5385733"/>
            <a:ext cx="18516802" cy="2407184"/>
          </a:xfrm>
          <a:custGeom>
            <a:avLst/>
            <a:gdLst/>
            <a:ahLst/>
            <a:cxnLst/>
            <a:rect r="r" b="b" t="t" l="l"/>
            <a:pathLst>
              <a:path h="2407184" w="18516802">
                <a:moveTo>
                  <a:pt x="0" y="0"/>
                </a:moveTo>
                <a:lnTo>
                  <a:pt x="18516802" y="0"/>
                </a:lnTo>
                <a:lnTo>
                  <a:pt x="18516802" y="2407185"/>
                </a:lnTo>
                <a:lnTo>
                  <a:pt x="0" y="2407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53624" y="379246"/>
            <a:ext cx="4554793" cy="9256244"/>
            <a:chOff x="0" y="0"/>
            <a:chExt cx="6073058" cy="1234165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073058" cy="12341659"/>
            </a:xfrm>
            <a:custGeom>
              <a:avLst/>
              <a:gdLst/>
              <a:ahLst/>
              <a:cxnLst/>
              <a:rect r="r" b="b" t="t" l="l"/>
              <a:pathLst>
                <a:path h="12341659" w="6073058">
                  <a:moveTo>
                    <a:pt x="0" y="0"/>
                  </a:moveTo>
                  <a:lnTo>
                    <a:pt x="6073058" y="0"/>
                  </a:lnTo>
                  <a:lnTo>
                    <a:pt x="6073058" y="12341659"/>
                  </a:lnTo>
                  <a:lnTo>
                    <a:pt x="0" y="12341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735853" y="5803523"/>
              <a:ext cx="3875193" cy="12719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97"/>
                </a:lnSpc>
              </a:pPr>
              <a:r>
                <a:rPr lang="en-US" sz="3212">
                  <a:solidFill>
                    <a:srgbClr val="FFFFFF"/>
                  </a:solidFill>
                  <a:latin typeface="Ciutadella 3"/>
                </a:rPr>
                <a:t>Honest </a:t>
              </a:r>
            </a:p>
            <a:p>
              <a:pPr algn="ctr">
                <a:lnSpc>
                  <a:spcPts val="1606"/>
                </a:lnSpc>
              </a:pPr>
              <a:r>
                <a:rPr lang="en-US" sz="3212">
                  <a:solidFill>
                    <a:srgbClr val="FFFFFF"/>
                  </a:solidFill>
                  <a:latin typeface="Ciutadella 3"/>
                </a:rPr>
                <a:t>Ollie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5539534" y="219828"/>
            <a:ext cx="12451833" cy="9914772"/>
          </a:xfrm>
          <a:custGeom>
            <a:avLst/>
            <a:gdLst/>
            <a:ahLst/>
            <a:cxnLst/>
            <a:rect r="r" b="b" t="t" l="l"/>
            <a:pathLst>
              <a:path h="9914772" w="12451833">
                <a:moveTo>
                  <a:pt x="0" y="0"/>
                </a:moveTo>
                <a:lnTo>
                  <a:pt x="12451833" y="0"/>
                </a:lnTo>
                <a:lnTo>
                  <a:pt x="12451833" y="9914772"/>
                </a:lnTo>
                <a:lnTo>
                  <a:pt x="0" y="9914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460766" y="2197189"/>
            <a:ext cx="4274158" cy="1730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696">
                <a:solidFill>
                  <a:srgbClr val="000000"/>
                </a:solidFill>
                <a:latin typeface="Ciutadella 3"/>
              </a:rPr>
              <a:t>Honest Ollie says:</a:t>
            </a:r>
          </a:p>
          <a:p>
            <a:pPr algn="ctr">
              <a:lnSpc>
                <a:spcPts val="6575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8409261" y="3209904"/>
            <a:ext cx="6712379" cy="440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1"/>
              </a:lnSpc>
            </a:pPr>
            <a:r>
              <a:rPr lang="en-US" sz="4185">
                <a:solidFill>
                  <a:srgbClr val="000000"/>
                </a:solidFill>
                <a:latin typeface="Ciutadella 1"/>
              </a:rPr>
              <a:t>“Honesty is s</a:t>
            </a:r>
            <a:r>
              <a:rPr lang="en-US" sz="4185">
                <a:solidFill>
                  <a:srgbClr val="000000"/>
                </a:solidFill>
                <a:latin typeface="Ciutadella 1"/>
              </a:rPr>
              <a:t>peaking truthfully and behaving truthfully</a:t>
            </a:r>
          </a:p>
          <a:p>
            <a:pPr algn="ctr">
              <a:lnSpc>
                <a:spcPts val="4311"/>
              </a:lnSpc>
            </a:pPr>
            <a:r>
              <a:rPr lang="en-US" sz="4185">
                <a:solidFill>
                  <a:srgbClr val="000000"/>
                </a:solidFill>
                <a:latin typeface="Ciutadella 1"/>
              </a:rPr>
              <a:t>even when it is hard.</a:t>
            </a:r>
          </a:p>
          <a:p>
            <a:pPr algn="ctr">
              <a:lnSpc>
                <a:spcPts val="4311"/>
              </a:lnSpc>
            </a:pPr>
            <a:r>
              <a:rPr lang="en-US" sz="4185">
                <a:solidFill>
                  <a:srgbClr val="000000"/>
                </a:solidFill>
                <a:latin typeface="Ciutadella 1"/>
              </a:rPr>
              <a:t>Speaking truthfully means we ONLY say what truly happened. Behaving truthfully means we treat others and their belongings respectfully.”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DAFxYnRgAsU</dc:identifier>
  <dcterms:modified xsi:type="dcterms:W3CDTF">2011-08-01T06:04:30Z</dcterms:modified>
  <cp:revision>1</cp:revision>
  <dc:title>2_Slides_Hon_Truth_Yrs 3 &amp; 4</dc:title>
</cp:coreProperties>
</file>